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kaggle.com/datasets/suraj520/cellular-network-analysis-dataset/data" TargetMode="External" Type="http://schemas.openxmlformats.org/officeDocument/2006/relationships/hyperlink"/><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https://www.kaggle.com/datasets/suraj520/cellular-network-analysis-dataset/data"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8959" y="1911495"/>
            <a:ext cx="9166860" cy="6464011"/>
            <a:chOff x="0" y="0"/>
            <a:chExt cx="2414317" cy="1702455"/>
          </a:xfrm>
        </p:grpSpPr>
        <p:sp>
          <p:nvSpPr>
            <p:cNvPr name="Freeform 3" id="3"/>
            <p:cNvSpPr/>
            <p:nvPr/>
          </p:nvSpPr>
          <p:spPr>
            <a:xfrm flipH="false" flipV="false" rot="0">
              <a:off x="0" y="0"/>
              <a:ext cx="2414317" cy="1702455"/>
            </a:xfrm>
            <a:custGeom>
              <a:avLst/>
              <a:gdLst/>
              <a:ahLst/>
              <a:cxnLst/>
              <a:rect r="r" b="b" t="t" l="l"/>
              <a:pathLst>
                <a:path h="1702455" w="2414317">
                  <a:moveTo>
                    <a:pt x="0" y="0"/>
                  </a:moveTo>
                  <a:lnTo>
                    <a:pt x="2414317" y="0"/>
                  </a:lnTo>
                  <a:lnTo>
                    <a:pt x="2414317" y="1702455"/>
                  </a:lnTo>
                  <a:lnTo>
                    <a:pt x="0" y="1702455"/>
                  </a:lnTo>
                  <a:close/>
                </a:path>
              </a:pathLst>
            </a:custGeom>
            <a:solidFill>
              <a:srgbClr val="0A396D"/>
            </a:solidFill>
          </p:spPr>
        </p:sp>
        <p:sp>
          <p:nvSpPr>
            <p:cNvPr name="TextBox 4" id="4"/>
            <p:cNvSpPr txBox="true"/>
            <p:nvPr/>
          </p:nvSpPr>
          <p:spPr>
            <a:xfrm>
              <a:off x="0" y="0"/>
              <a:ext cx="2414317" cy="1702455"/>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11036502" y="0"/>
            <a:ext cx="7251498" cy="10287000"/>
            <a:chOff x="0" y="0"/>
            <a:chExt cx="1909859" cy="2709333"/>
          </a:xfrm>
        </p:grpSpPr>
        <p:sp>
          <p:nvSpPr>
            <p:cNvPr name="Freeform 6" id="6"/>
            <p:cNvSpPr/>
            <p:nvPr/>
          </p:nvSpPr>
          <p:spPr>
            <a:xfrm flipH="false" flipV="false" rot="0">
              <a:off x="0" y="0"/>
              <a:ext cx="1909859" cy="2709333"/>
            </a:xfrm>
            <a:custGeom>
              <a:avLst/>
              <a:gdLst/>
              <a:ahLst/>
              <a:cxnLst/>
              <a:rect r="r" b="b" t="t" l="l"/>
              <a:pathLst>
                <a:path h="2709333" w="1909859">
                  <a:moveTo>
                    <a:pt x="0" y="0"/>
                  </a:moveTo>
                  <a:lnTo>
                    <a:pt x="1909859" y="0"/>
                  </a:lnTo>
                  <a:lnTo>
                    <a:pt x="1909859" y="2709333"/>
                  </a:lnTo>
                  <a:lnTo>
                    <a:pt x="0" y="2709333"/>
                  </a:lnTo>
                  <a:close/>
                </a:path>
              </a:pathLst>
            </a:custGeom>
            <a:solidFill>
              <a:srgbClr val="0A396D"/>
            </a:solidFill>
          </p:spPr>
        </p:sp>
        <p:sp>
          <p:nvSpPr>
            <p:cNvPr name="TextBox 7" id="7"/>
            <p:cNvSpPr txBox="true"/>
            <p:nvPr/>
          </p:nvSpPr>
          <p:spPr>
            <a:xfrm>
              <a:off x="0" y="0"/>
              <a:ext cx="1909859" cy="2709333"/>
            </a:xfrm>
            <a:prstGeom prst="rect">
              <a:avLst/>
            </a:prstGeom>
          </p:spPr>
          <p:txBody>
            <a:bodyPr anchor="ctr" rtlCol="false" tIns="50800" lIns="50800" bIns="50800" rIns="50800"/>
            <a:lstStyle/>
            <a:p>
              <a:pPr algn="ctr">
                <a:lnSpc>
                  <a:spcPts val="2160"/>
                </a:lnSpc>
              </a:pPr>
            </a:p>
          </p:txBody>
        </p:sp>
      </p:grpSp>
      <p:grpSp>
        <p:nvGrpSpPr>
          <p:cNvPr name="Group 8" id="8"/>
          <p:cNvGrpSpPr/>
          <p:nvPr/>
        </p:nvGrpSpPr>
        <p:grpSpPr>
          <a:xfrm rot="0">
            <a:off x="1018129" y="2422670"/>
            <a:ext cx="5441660" cy="544166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11" id="11"/>
          <p:cNvGrpSpPr/>
          <p:nvPr/>
        </p:nvGrpSpPr>
        <p:grpSpPr>
          <a:xfrm rot="0">
            <a:off x="14662251" y="8657161"/>
            <a:ext cx="2597049" cy="682883"/>
            <a:chOff x="0" y="0"/>
            <a:chExt cx="1545567" cy="406400"/>
          </a:xfrm>
        </p:grpSpPr>
        <p:sp>
          <p:nvSpPr>
            <p:cNvPr name="Freeform 12" id="12"/>
            <p:cNvSpPr/>
            <p:nvPr/>
          </p:nvSpPr>
          <p:spPr>
            <a:xfrm flipH="false" flipV="false" rot="0">
              <a:off x="0" y="0"/>
              <a:ext cx="1545567" cy="406400"/>
            </a:xfrm>
            <a:custGeom>
              <a:avLst/>
              <a:gdLst/>
              <a:ahLst/>
              <a:cxnLst/>
              <a:rect r="r" b="b" t="t" l="l"/>
              <a:pathLst>
                <a:path h="406400" w="1545567">
                  <a:moveTo>
                    <a:pt x="1342367" y="0"/>
                  </a:moveTo>
                  <a:cubicBezTo>
                    <a:pt x="1454591" y="0"/>
                    <a:pt x="1545567" y="90976"/>
                    <a:pt x="1545567" y="203200"/>
                  </a:cubicBezTo>
                  <a:cubicBezTo>
                    <a:pt x="1545567" y="315424"/>
                    <a:pt x="1454591" y="406400"/>
                    <a:pt x="1342367"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13" id="13"/>
            <p:cNvSpPr txBox="true"/>
            <p:nvPr/>
          </p:nvSpPr>
          <p:spPr>
            <a:xfrm>
              <a:off x="0" y="0"/>
              <a:ext cx="1545567" cy="406400"/>
            </a:xfrm>
            <a:prstGeom prst="rect">
              <a:avLst/>
            </a:prstGeom>
          </p:spPr>
          <p:txBody>
            <a:bodyPr anchor="ctr" rtlCol="false" tIns="50800" lIns="50800" bIns="50800" rIns="50800"/>
            <a:lstStyle/>
            <a:p>
              <a:pPr algn="ctr">
                <a:lnSpc>
                  <a:spcPts val="2160"/>
                </a:lnSpc>
              </a:pPr>
            </a:p>
          </p:txBody>
        </p:sp>
      </p:grpSp>
      <p:grpSp>
        <p:nvGrpSpPr>
          <p:cNvPr name="Group 14" id="14"/>
          <p:cNvGrpSpPr>
            <a:grpSpLocks noChangeAspect="true"/>
          </p:cNvGrpSpPr>
          <p:nvPr/>
        </p:nvGrpSpPr>
        <p:grpSpPr>
          <a:xfrm rot="0">
            <a:off x="1293423" y="2697974"/>
            <a:ext cx="4891072" cy="489105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1627" t="0" r="-11627" b="0"/>
              </a:stretch>
            </a:blipFill>
          </p:spPr>
        </p:sp>
      </p:grpSp>
      <p:sp>
        <p:nvSpPr>
          <p:cNvPr name="TextBox 16" id="16"/>
          <p:cNvSpPr txBox="true"/>
          <p:nvPr/>
        </p:nvSpPr>
        <p:spPr>
          <a:xfrm rot="0">
            <a:off x="7655455" y="4374589"/>
            <a:ext cx="10632545" cy="1553074"/>
          </a:xfrm>
          <a:prstGeom prst="rect">
            <a:avLst/>
          </a:prstGeom>
        </p:spPr>
        <p:txBody>
          <a:bodyPr anchor="t" rtlCol="false" tIns="0" lIns="0" bIns="0" rIns="0">
            <a:spAutoFit/>
          </a:bodyPr>
          <a:lstStyle/>
          <a:p>
            <a:pPr algn="l">
              <a:lnSpc>
                <a:spcPts val="6003"/>
              </a:lnSpc>
            </a:pPr>
            <a:r>
              <a:rPr lang="en-US" sz="5886" spc="882">
                <a:solidFill>
                  <a:srgbClr val="0CC0DF"/>
                </a:solidFill>
                <a:latin typeface="League Spartan"/>
              </a:rPr>
              <a:t>PRAK.</a:t>
            </a:r>
          </a:p>
          <a:p>
            <a:pPr algn="l">
              <a:lnSpc>
                <a:spcPts val="6003"/>
              </a:lnSpc>
            </a:pPr>
            <a:r>
              <a:rPr lang="en-US" sz="5886" spc="882">
                <a:solidFill>
                  <a:srgbClr val="0CC0DF"/>
                </a:solidFill>
                <a:latin typeface="League Spartan"/>
              </a:rPr>
              <a:t>MACHINE LEARNING</a:t>
            </a:r>
          </a:p>
        </p:txBody>
      </p:sp>
      <p:sp>
        <p:nvSpPr>
          <p:cNvPr name="TextBox 17" id="17"/>
          <p:cNvSpPr txBox="true"/>
          <p:nvPr/>
        </p:nvSpPr>
        <p:spPr>
          <a:xfrm rot="0">
            <a:off x="7655455" y="2920712"/>
            <a:ext cx="9063522" cy="742315"/>
          </a:xfrm>
          <a:prstGeom prst="rect">
            <a:avLst/>
          </a:prstGeom>
        </p:spPr>
        <p:txBody>
          <a:bodyPr anchor="t" rtlCol="false" tIns="0" lIns="0" bIns="0" rIns="0">
            <a:spAutoFit/>
          </a:bodyPr>
          <a:lstStyle/>
          <a:p>
            <a:pPr algn="l">
              <a:lnSpc>
                <a:spcPts val="5554"/>
              </a:lnSpc>
            </a:pPr>
            <a:r>
              <a:rPr lang="en-US" sz="5499" spc="1248">
                <a:solidFill>
                  <a:srgbClr val="FFFFFF"/>
                </a:solidFill>
                <a:latin typeface="Montserrat Classic Bold"/>
              </a:rPr>
              <a:t>PRESENTASI</a:t>
            </a:r>
          </a:p>
        </p:txBody>
      </p:sp>
      <p:sp>
        <p:nvSpPr>
          <p:cNvPr name="TextBox 18" id="18"/>
          <p:cNvSpPr txBox="true"/>
          <p:nvPr/>
        </p:nvSpPr>
        <p:spPr>
          <a:xfrm rot="0">
            <a:off x="7655455" y="6486825"/>
            <a:ext cx="9572801" cy="869937"/>
          </a:xfrm>
          <a:prstGeom prst="rect">
            <a:avLst/>
          </a:prstGeom>
        </p:spPr>
        <p:txBody>
          <a:bodyPr anchor="t" rtlCol="false" tIns="0" lIns="0" bIns="0" rIns="0">
            <a:spAutoFit/>
          </a:bodyPr>
          <a:lstStyle/>
          <a:p>
            <a:pPr algn="l">
              <a:lnSpc>
                <a:spcPts val="3500"/>
              </a:lnSpc>
            </a:pPr>
            <a:r>
              <a:rPr lang="en-US" sz="2500">
                <a:solidFill>
                  <a:srgbClr val="FFFFFF"/>
                </a:solidFill>
                <a:latin typeface="Montserrat Classic"/>
              </a:rPr>
              <a:t>Pemetaan Otomatis Infrastruktur Jaringan Berdasarkan Klasifikasi QoS dan Prediksi Penambahan Infrastruktur</a:t>
            </a:r>
          </a:p>
        </p:txBody>
      </p:sp>
      <p:sp>
        <p:nvSpPr>
          <p:cNvPr name="TextBox 19" id="19"/>
          <p:cNvSpPr txBox="true"/>
          <p:nvPr/>
        </p:nvSpPr>
        <p:spPr>
          <a:xfrm rot="0">
            <a:off x="11933715" y="978334"/>
            <a:ext cx="5325585" cy="431787"/>
          </a:xfrm>
          <a:prstGeom prst="rect">
            <a:avLst/>
          </a:prstGeom>
        </p:spPr>
        <p:txBody>
          <a:bodyPr anchor="t" rtlCol="false" tIns="0" lIns="0" bIns="0" rIns="0">
            <a:spAutoFit/>
          </a:bodyPr>
          <a:lstStyle/>
          <a:p>
            <a:pPr algn="r">
              <a:lnSpc>
                <a:spcPts val="3500"/>
              </a:lnSpc>
            </a:pPr>
            <a:r>
              <a:rPr lang="en-US" sz="2500">
                <a:solidFill>
                  <a:srgbClr val="FFFFFF"/>
                </a:solidFill>
                <a:latin typeface="Montserrat Classic"/>
              </a:rPr>
              <a:t>Oleh Rizki Putra Ramadhan</a:t>
            </a:r>
          </a:p>
        </p:txBody>
      </p:sp>
      <p:sp>
        <p:nvSpPr>
          <p:cNvPr name="TextBox 20" id="20"/>
          <p:cNvSpPr txBox="true"/>
          <p:nvPr/>
        </p:nvSpPr>
        <p:spPr>
          <a:xfrm rot="0">
            <a:off x="14693295" y="8852235"/>
            <a:ext cx="2534961"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Mulai Presentasi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15670" y="4837555"/>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051363" y="8657161"/>
            <a:ext cx="1207937" cy="682883"/>
            <a:chOff x="0" y="0"/>
            <a:chExt cx="718872" cy="406400"/>
          </a:xfrm>
        </p:grpSpPr>
        <p:sp>
          <p:nvSpPr>
            <p:cNvPr name="Freeform 4" id="4"/>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5" id="5"/>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240984" y="2151977"/>
            <a:ext cx="2047016" cy="2221319"/>
            <a:chOff x="0" y="0"/>
            <a:chExt cx="672262" cy="729504"/>
          </a:xfrm>
        </p:grpSpPr>
        <p:sp>
          <p:nvSpPr>
            <p:cNvPr name="Freeform 7" id="7"/>
            <p:cNvSpPr/>
            <p:nvPr/>
          </p:nvSpPr>
          <p:spPr>
            <a:xfrm flipH="false" flipV="false" rot="0">
              <a:off x="0" y="0"/>
              <a:ext cx="672262" cy="729504"/>
            </a:xfrm>
            <a:custGeom>
              <a:avLst/>
              <a:gdLst/>
              <a:ahLst/>
              <a:cxnLst/>
              <a:rect r="r" b="b" t="t" l="l"/>
              <a:pathLst>
                <a:path h="729504" w="672262">
                  <a:moveTo>
                    <a:pt x="0" y="0"/>
                  </a:moveTo>
                  <a:lnTo>
                    <a:pt x="672262" y="0"/>
                  </a:lnTo>
                  <a:lnTo>
                    <a:pt x="672262" y="729504"/>
                  </a:lnTo>
                  <a:lnTo>
                    <a:pt x="0" y="729504"/>
                  </a:lnTo>
                  <a:close/>
                </a:path>
              </a:pathLst>
            </a:custGeom>
            <a:solidFill>
              <a:srgbClr val="0A396D"/>
            </a:solidFill>
          </p:spPr>
        </p:sp>
        <p:sp>
          <p:nvSpPr>
            <p:cNvPr name="TextBox 8" id="8"/>
            <p:cNvSpPr txBox="true"/>
            <p:nvPr/>
          </p:nvSpPr>
          <p:spPr>
            <a:xfrm>
              <a:off x="0" y="0"/>
              <a:ext cx="672262" cy="729504"/>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028700" y="4708646"/>
            <a:ext cx="8115300" cy="3792541"/>
            <a:chOff x="0" y="0"/>
            <a:chExt cx="2665149" cy="1245510"/>
          </a:xfrm>
        </p:grpSpPr>
        <p:sp>
          <p:nvSpPr>
            <p:cNvPr name="Freeform 10" id="10"/>
            <p:cNvSpPr/>
            <p:nvPr/>
          </p:nvSpPr>
          <p:spPr>
            <a:xfrm flipH="false" flipV="false" rot="0">
              <a:off x="0" y="0"/>
              <a:ext cx="2665150" cy="1245510"/>
            </a:xfrm>
            <a:custGeom>
              <a:avLst/>
              <a:gdLst/>
              <a:ahLst/>
              <a:cxnLst/>
              <a:rect r="r" b="b" t="t" l="l"/>
              <a:pathLst>
                <a:path h="1245510" w="2665150">
                  <a:moveTo>
                    <a:pt x="0" y="0"/>
                  </a:moveTo>
                  <a:lnTo>
                    <a:pt x="2665150" y="0"/>
                  </a:lnTo>
                  <a:lnTo>
                    <a:pt x="2665150" y="1245510"/>
                  </a:lnTo>
                  <a:lnTo>
                    <a:pt x="0" y="1245510"/>
                  </a:lnTo>
                  <a:close/>
                </a:path>
              </a:pathLst>
            </a:custGeom>
            <a:solidFill>
              <a:srgbClr val="0A396D"/>
            </a:solidFill>
          </p:spPr>
        </p:sp>
        <p:sp>
          <p:nvSpPr>
            <p:cNvPr name="TextBox 11" id="11"/>
            <p:cNvSpPr txBox="true"/>
            <p:nvPr/>
          </p:nvSpPr>
          <p:spPr>
            <a:xfrm>
              <a:off x="0" y="0"/>
              <a:ext cx="2665149" cy="1245510"/>
            </a:xfrm>
            <a:prstGeom prst="rect">
              <a:avLst/>
            </a:prstGeom>
          </p:spPr>
          <p:txBody>
            <a:bodyPr anchor="ctr" rtlCol="false" tIns="50800" lIns="50800" bIns="50800" rIns="50800"/>
            <a:lstStyle/>
            <a:p>
              <a:pPr algn="ctr">
                <a:lnSpc>
                  <a:spcPts val="2160"/>
                </a:lnSpc>
              </a:pPr>
            </a:p>
          </p:txBody>
        </p:sp>
      </p:grpSp>
      <p:sp>
        <p:nvSpPr>
          <p:cNvPr name="Freeform 12" id="12"/>
          <p:cNvSpPr/>
          <p:nvPr/>
        </p:nvSpPr>
        <p:spPr>
          <a:xfrm flipH="false" flipV="true" rot="0">
            <a:off x="16240984" y="3590691"/>
            <a:ext cx="782605" cy="782605"/>
          </a:xfrm>
          <a:custGeom>
            <a:avLst/>
            <a:gdLst/>
            <a:ahLst/>
            <a:cxnLst/>
            <a:rect r="r" b="b" t="t" l="l"/>
            <a:pathLst>
              <a:path h="782605" w="782605">
                <a:moveTo>
                  <a:pt x="0" y="782605"/>
                </a:moveTo>
                <a:lnTo>
                  <a:pt x="782604" y="782605"/>
                </a:lnTo>
                <a:lnTo>
                  <a:pt x="782604" y="0"/>
                </a:lnTo>
                <a:lnTo>
                  <a:pt x="0" y="0"/>
                </a:lnTo>
                <a:lnTo>
                  <a:pt x="0" y="7826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8361395" y="4708646"/>
            <a:ext cx="782605" cy="782605"/>
          </a:xfrm>
          <a:custGeom>
            <a:avLst/>
            <a:gdLst/>
            <a:ahLst/>
            <a:cxnLst/>
            <a:rect r="r" b="b" t="t" l="l"/>
            <a:pathLst>
              <a:path h="782605" w="782605">
                <a:moveTo>
                  <a:pt x="782605" y="0"/>
                </a:moveTo>
                <a:lnTo>
                  <a:pt x="0" y="0"/>
                </a:lnTo>
                <a:lnTo>
                  <a:pt x="0" y="782605"/>
                </a:lnTo>
                <a:lnTo>
                  <a:pt x="782605" y="782605"/>
                </a:lnTo>
                <a:lnTo>
                  <a:pt x="7826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2163727" y="1788464"/>
            <a:ext cx="5845245" cy="3543927"/>
            <a:chOff x="0" y="0"/>
            <a:chExt cx="7793661" cy="4725236"/>
          </a:xfrm>
        </p:grpSpPr>
        <p:pic>
          <p:nvPicPr>
            <p:cNvPr name="Picture 15" id="15"/>
            <p:cNvPicPr>
              <a:picLocks noChangeAspect="true"/>
            </p:cNvPicPr>
            <p:nvPr/>
          </p:nvPicPr>
          <p:blipFill>
            <a:blip r:embed="rId4"/>
            <a:srcRect l="1222" t="0" r="1222" b="0"/>
            <a:stretch>
              <a:fillRect/>
            </a:stretch>
          </p:blipFill>
          <p:spPr>
            <a:xfrm flipH="false" flipV="false">
              <a:off x="0" y="0"/>
              <a:ext cx="7793661" cy="4725236"/>
            </a:xfrm>
            <a:prstGeom prst="rect">
              <a:avLst/>
            </a:prstGeom>
          </p:spPr>
        </p:pic>
      </p:grpSp>
      <p:sp>
        <p:nvSpPr>
          <p:cNvPr name="Freeform 16" id="16"/>
          <p:cNvSpPr/>
          <p:nvPr/>
        </p:nvSpPr>
        <p:spPr>
          <a:xfrm flipH="true" flipV="false" rot="0">
            <a:off x="6750289" y="2226838"/>
            <a:ext cx="1140733" cy="1140733"/>
          </a:xfrm>
          <a:custGeom>
            <a:avLst/>
            <a:gdLst/>
            <a:ahLst/>
            <a:cxnLst/>
            <a:rect r="r" b="b" t="t" l="l"/>
            <a:pathLst>
              <a:path h="1140733" w="1140733">
                <a:moveTo>
                  <a:pt x="1140733" y="0"/>
                </a:moveTo>
                <a:lnTo>
                  <a:pt x="0" y="0"/>
                </a:lnTo>
                <a:lnTo>
                  <a:pt x="0" y="1140733"/>
                </a:lnTo>
                <a:lnTo>
                  <a:pt x="1140733" y="1140733"/>
                </a:lnTo>
                <a:lnTo>
                  <a:pt x="11407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0215670" y="2750803"/>
            <a:ext cx="6025313" cy="1676400"/>
          </a:xfrm>
          <a:prstGeom prst="rect">
            <a:avLst/>
          </a:prstGeom>
        </p:spPr>
        <p:txBody>
          <a:bodyPr anchor="t" rtlCol="false" tIns="0" lIns="0" bIns="0" rIns="0">
            <a:spAutoFit/>
          </a:bodyPr>
          <a:lstStyle/>
          <a:p>
            <a:pPr algn="l">
              <a:lnSpc>
                <a:spcPts val="6599"/>
              </a:lnSpc>
            </a:pPr>
            <a:r>
              <a:rPr lang="en-US" sz="5999">
                <a:solidFill>
                  <a:srgbClr val="0A396D"/>
                </a:solidFill>
                <a:latin typeface="League Spartan"/>
              </a:rPr>
              <a:t>Pemilihan </a:t>
            </a:r>
          </a:p>
          <a:p>
            <a:pPr algn="l">
              <a:lnSpc>
                <a:spcPts val="6599"/>
              </a:lnSpc>
            </a:pPr>
            <a:r>
              <a:rPr lang="en-US" sz="5999">
                <a:solidFill>
                  <a:srgbClr val="0A396D"/>
                </a:solidFill>
                <a:latin typeface="League Spartan"/>
              </a:rPr>
              <a:t>Model</a:t>
            </a:r>
          </a:p>
        </p:txBody>
      </p:sp>
      <p:sp>
        <p:nvSpPr>
          <p:cNvPr name="TextBox 18" id="18"/>
          <p:cNvSpPr txBox="true"/>
          <p:nvPr/>
        </p:nvSpPr>
        <p:spPr>
          <a:xfrm rot="0">
            <a:off x="10215670" y="5377215"/>
            <a:ext cx="6025313" cy="3409949"/>
          </a:xfrm>
          <a:prstGeom prst="rect">
            <a:avLst/>
          </a:prstGeom>
        </p:spPr>
        <p:txBody>
          <a:bodyPr anchor="t" rtlCol="false" tIns="0" lIns="0" bIns="0" rIns="0">
            <a:spAutoFit/>
          </a:bodyPr>
          <a:lstStyle/>
          <a:p>
            <a:pPr algn="l">
              <a:lnSpc>
                <a:spcPts val="3000"/>
              </a:lnSpc>
            </a:pPr>
            <a:r>
              <a:rPr lang="en-US" sz="2000">
                <a:solidFill>
                  <a:srgbClr val="000000"/>
                </a:solidFill>
                <a:latin typeface="Montserrat"/>
              </a:rPr>
              <a:t>Decision Tree adalah algoritma pembelajaran mesin yang membangun model prediktif dalam bentuk struktur pohon. Model ini melibatkan pemilihan atribut terbaik untuk memisahkan data, pembangunan pohon dengan membagi data berdasarkan atribut tersebut, dan penggunaan kriteria seperti Information Gain atau Gini Impurity untuk menilai pemisahan.</a:t>
            </a:r>
          </a:p>
        </p:txBody>
      </p:sp>
      <p:sp>
        <p:nvSpPr>
          <p:cNvPr name="TextBox 19" id="19"/>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10</a:t>
            </a:r>
          </a:p>
        </p:txBody>
      </p:sp>
      <p:sp>
        <p:nvSpPr>
          <p:cNvPr name="TextBox 20" id="20"/>
          <p:cNvSpPr txBox="true"/>
          <p:nvPr/>
        </p:nvSpPr>
        <p:spPr>
          <a:xfrm rot="0">
            <a:off x="1781452" y="5597520"/>
            <a:ext cx="6579943" cy="2388869"/>
          </a:xfrm>
          <a:prstGeom prst="rect">
            <a:avLst/>
          </a:prstGeom>
        </p:spPr>
        <p:txBody>
          <a:bodyPr anchor="t" rtlCol="false" tIns="0" lIns="0" bIns="0" rIns="0">
            <a:spAutoFit/>
          </a:bodyPr>
          <a:lstStyle/>
          <a:p>
            <a:pPr algn="l">
              <a:lnSpc>
                <a:spcPts val="2700"/>
              </a:lnSpc>
            </a:pPr>
            <a:r>
              <a:rPr lang="en-US" sz="1800">
                <a:solidFill>
                  <a:srgbClr val="FFFFFF"/>
                </a:solidFill>
                <a:latin typeface="Montserrat"/>
              </a:rPr>
              <a:t>Machine learning regresi memodelkan hubungan antara variabel dependen dan independen untuk memprediksi nilai numerik, sementara machine learning klasifikasi mengklasifikasikan data ke dalam kategori berdasarkan fitur-fitur untuk memprediksi label dari data baru. Konsep ini penting dalam pengembangan model untuk prediksi Quality of Service (QoS).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85323" y="1718260"/>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030904" y="2339092"/>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030904" y="7835383"/>
            <a:ext cx="1163219" cy="1163219"/>
          </a:xfrm>
          <a:custGeom>
            <a:avLst/>
            <a:gdLst/>
            <a:ahLst/>
            <a:cxnLst/>
            <a:rect r="r" b="b" t="t" l="l"/>
            <a:pathLst>
              <a:path h="1163219" w="1163219">
                <a:moveTo>
                  <a:pt x="0" y="1163220"/>
                </a:moveTo>
                <a:lnTo>
                  <a:pt x="1163220" y="1163220"/>
                </a:lnTo>
                <a:lnTo>
                  <a:pt x="1163220"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30405" y="6244249"/>
            <a:ext cx="2518211" cy="1456102"/>
            <a:chOff x="0" y="0"/>
            <a:chExt cx="256005" cy="148029"/>
          </a:xfrm>
        </p:grpSpPr>
        <p:sp>
          <p:nvSpPr>
            <p:cNvPr name="Freeform 11" id="11"/>
            <p:cNvSpPr/>
            <p:nvPr/>
          </p:nvSpPr>
          <p:spPr>
            <a:xfrm flipH="false" flipV="false" rot="0">
              <a:off x="0" y="0"/>
              <a:ext cx="256005" cy="148029"/>
            </a:xfrm>
            <a:custGeom>
              <a:avLst/>
              <a:gdLst/>
              <a:ahLst/>
              <a:cxnLst/>
              <a:rect r="r" b="b" t="t" l="l"/>
              <a:pathLst>
                <a:path h="148029" w="256005">
                  <a:moveTo>
                    <a:pt x="0" y="0"/>
                  </a:moveTo>
                  <a:lnTo>
                    <a:pt x="256005" y="0"/>
                  </a:lnTo>
                  <a:lnTo>
                    <a:pt x="256005" y="148029"/>
                  </a:lnTo>
                  <a:lnTo>
                    <a:pt x="0" y="148029"/>
                  </a:lnTo>
                  <a:close/>
                </a:path>
              </a:pathLst>
            </a:custGeom>
            <a:solidFill>
              <a:srgbClr val="0A396D"/>
            </a:solidFill>
          </p:spPr>
        </p:sp>
        <p:sp>
          <p:nvSpPr>
            <p:cNvPr name="TextBox 12" id="12"/>
            <p:cNvSpPr txBox="true"/>
            <p:nvPr/>
          </p:nvSpPr>
          <p:spPr>
            <a:xfrm>
              <a:off x="0" y="0"/>
              <a:ext cx="256005" cy="148029"/>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true" flipV="true" rot="0">
            <a:off x="1565196" y="6977742"/>
            <a:ext cx="722609" cy="722609"/>
          </a:xfrm>
          <a:custGeom>
            <a:avLst/>
            <a:gdLst/>
            <a:ahLst/>
            <a:cxnLst/>
            <a:rect r="r" b="b" t="t" l="l"/>
            <a:pathLst>
              <a:path h="722609" w="722609">
                <a:moveTo>
                  <a:pt x="722609" y="722609"/>
                </a:moveTo>
                <a:lnTo>
                  <a:pt x="0" y="722609"/>
                </a:lnTo>
                <a:lnTo>
                  <a:pt x="0" y="0"/>
                </a:lnTo>
                <a:lnTo>
                  <a:pt x="722609" y="0"/>
                </a:lnTo>
                <a:lnTo>
                  <a:pt x="722609" y="72260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362386" y="1401078"/>
            <a:ext cx="7337037" cy="4267770"/>
            <a:chOff x="0" y="0"/>
            <a:chExt cx="1397344" cy="812800"/>
          </a:xfrm>
        </p:grpSpPr>
        <p:sp>
          <p:nvSpPr>
            <p:cNvPr name="Freeform 15" id="15"/>
            <p:cNvSpPr/>
            <p:nvPr/>
          </p:nvSpPr>
          <p:spPr>
            <a:xfrm flipH="false" flipV="false" rot="0">
              <a:off x="0" y="0"/>
              <a:ext cx="1397344" cy="812800"/>
            </a:xfrm>
            <a:custGeom>
              <a:avLst/>
              <a:gdLst/>
              <a:ahLst/>
              <a:cxnLst/>
              <a:rect r="r" b="b" t="t" l="l"/>
              <a:pathLst>
                <a:path h="812800" w="1397344">
                  <a:moveTo>
                    <a:pt x="24269" y="0"/>
                  </a:moveTo>
                  <a:lnTo>
                    <a:pt x="1373075" y="0"/>
                  </a:lnTo>
                  <a:cubicBezTo>
                    <a:pt x="1379512" y="0"/>
                    <a:pt x="1385685" y="2557"/>
                    <a:pt x="1390236" y="7108"/>
                  </a:cubicBezTo>
                  <a:cubicBezTo>
                    <a:pt x="1394787" y="11660"/>
                    <a:pt x="1397344" y="17833"/>
                    <a:pt x="1397344" y="24269"/>
                  </a:cubicBezTo>
                  <a:lnTo>
                    <a:pt x="1397344" y="788531"/>
                  </a:lnTo>
                  <a:cubicBezTo>
                    <a:pt x="1397344" y="801934"/>
                    <a:pt x="1386479" y="812800"/>
                    <a:pt x="1373075" y="812800"/>
                  </a:cubicBezTo>
                  <a:lnTo>
                    <a:pt x="24269" y="812800"/>
                  </a:lnTo>
                  <a:cubicBezTo>
                    <a:pt x="10866" y="812800"/>
                    <a:pt x="0" y="801934"/>
                    <a:pt x="0" y="788531"/>
                  </a:cubicBezTo>
                  <a:lnTo>
                    <a:pt x="0" y="24269"/>
                  </a:lnTo>
                  <a:cubicBezTo>
                    <a:pt x="0" y="10866"/>
                    <a:pt x="10866" y="0"/>
                    <a:pt x="24269" y="0"/>
                  </a:cubicBezTo>
                  <a:close/>
                </a:path>
              </a:pathLst>
            </a:custGeom>
            <a:blipFill>
              <a:blip r:embed="rId4"/>
              <a:stretch>
                <a:fillRect l="0" t="0" r="-19207" b="0"/>
              </a:stretch>
            </a:blipFill>
          </p:spPr>
        </p:sp>
      </p:grpSp>
      <p:grpSp>
        <p:nvGrpSpPr>
          <p:cNvPr name="Group 16" id="16"/>
          <p:cNvGrpSpPr/>
          <p:nvPr/>
        </p:nvGrpSpPr>
        <p:grpSpPr>
          <a:xfrm rot="0">
            <a:off x="1285323" y="2704530"/>
            <a:ext cx="7337037" cy="4267770"/>
            <a:chOff x="0" y="0"/>
            <a:chExt cx="1397344" cy="812800"/>
          </a:xfrm>
        </p:grpSpPr>
        <p:sp>
          <p:nvSpPr>
            <p:cNvPr name="Freeform 17" id="17"/>
            <p:cNvSpPr/>
            <p:nvPr/>
          </p:nvSpPr>
          <p:spPr>
            <a:xfrm flipH="false" flipV="false" rot="0">
              <a:off x="0" y="0"/>
              <a:ext cx="1397344" cy="812800"/>
            </a:xfrm>
            <a:custGeom>
              <a:avLst/>
              <a:gdLst/>
              <a:ahLst/>
              <a:cxnLst/>
              <a:rect r="r" b="b" t="t" l="l"/>
              <a:pathLst>
                <a:path h="812800" w="1397344">
                  <a:moveTo>
                    <a:pt x="24269" y="0"/>
                  </a:moveTo>
                  <a:lnTo>
                    <a:pt x="1373075" y="0"/>
                  </a:lnTo>
                  <a:cubicBezTo>
                    <a:pt x="1379512" y="0"/>
                    <a:pt x="1385685" y="2557"/>
                    <a:pt x="1390236" y="7108"/>
                  </a:cubicBezTo>
                  <a:cubicBezTo>
                    <a:pt x="1394787" y="11660"/>
                    <a:pt x="1397344" y="17833"/>
                    <a:pt x="1397344" y="24269"/>
                  </a:cubicBezTo>
                  <a:lnTo>
                    <a:pt x="1397344" y="788531"/>
                  </a:lnTo>
                  <a:cubicBezTo>
                    <a:pt x="1397344" y="801934"/>
                    <a:pt x="1386479" y="812800"/>
                    <a:pt x="1373075" y="812800"/>
                  </a:cubicBezTo>
                  <a:lnTo>
                    <a:pt x="24269" y="812800"/>
                  </a:lnTo>
                  <a:cubicBezTo>
                    <a:pt x="10866" y="812800"/>
                    <a:pt x="0" y="801934"/>
                    <a:pt x="0" y="788531"/>
                  </a:cubicBezTo>
                  <a:lnTo>
                    <a:pt x="0" y="24269"/>
                  </a:lnTo>
                  <a:cubicBezTo>
                    <a:pt x="0" y="10866"/>
                    <a:pt x="10866" y="0"/>
                    <a:pt x="24269" y="0"/>
                  </a:cubicBezTo>
                  <a:close/>
                </a:path>
              </a:pathLst>
            </a:custGeom>
            <a:blipFill>
              <a:blip r:embed="rId5"/>
              <a:stretch>
                <a:fillRect l="-40162" t="0" r="0" b="0"/>
              </a:stretch>
            </a:blipFill>
          </p:spPr>
        </p:sp>
      </p:grpSp>
      <p:sp>
        <p:nvSpPr>
          <p:cNvPr name="Freeform 18" id="18"/>
          <p:cNvSpPr/>
          <p:nvPr/>
        </p:nvSpPr>
        <p:spPr>
          <a:xfrm flipH="false" flipV="false" rot="0">
            <a:off x="13009041" y="4495017"/>
            <a:ext cx="4388807" cy="3498464"/>
          </a:xfrm>
          <a:custGeom>
            <a:avLst/>
            <a:gdLst/>
            <a:ahLst/>
            <a:cxnLst/>
            <a:rect r="r" b="b" t="t" l="l"/>
            <a:pathLst>
              <a:path h="3498464" w="4388807">
                <a:moveTo>
                  <a:pt x="0" y="0"/>
                </a:moveTo>
                <a:lnTo>
                  <a:pt x="4388807" y="0"/>
                </a:lnTo>
                <a:lnTo>
                  <a:pt x="4388807" y="3498464"/>
                </a:lnTo>
                <a:lnTo>
                  <a:pt x="0" y="3498464"/>
                </a:lnTo>
                <a:lnTo>
                  <a:pt x="0" y="0"/>
                </a:lnTo>
                <a:close/>
              </a:path>
            </a:pathLst>
          </a:custGeom>
          <a:blipFill>
            <a:blip r:embed="rId6"/>
            <a:stretch>
              <a:fillRect l="0" t="0" r="0" b="0"/>
            </a:stretch>
          </a:blipFill>
        </p:spPr>
      </p:sp>
      <p:sp>
        <p:nvSpPr>
          <p:cNvPr name="TextBox 19" id="19"/>
          <p:cNvSpPr txBox="true"/>
          <p:nvPr/>
        </p:nvSpPr>
        <p:spPr>
          <a:xfrm rot="0">
            <a:off x="1285323" y="1093420"/>
            <a:ext cx="9421094" cy="605790"/>
          </a:xfrm>
          <a:prstGeom prst="rect">
            <a:avLst/>
          </a:prstGeom>
        </p:spPr>
        <p:txBody>
          <a:bodyPr anchor="t" rtlCol="false" tIns="0" lIns="0" bIns="0" rIns="0">
            <a:spAutoFit/>
          </a:bodyPr>
          <a:lstStyle/>
          <a:p>
            <a:pPr algn="l">
              <a:lnSpc>
                <a:spcPts val="4620"/>
              </a:lnSpc>
            </a:pPr>
            <a:r>
              <a:rPr lang="en-US" sz="4200">
                <a:solidFill>
                  <a:srgbClr val="0A396D"/>
                </a:solidFill>
                <a:latin typeface="League Spartan"/>
              </a:rPr>
              <a:t>Pelatihan dan Evaluasi Model</a:t>
            </a:r>
          </a:p>
        </p:txBody>
      </p:sp>
      <p:sp>
        <p:nvSpPr>
          <p:cNvPr name="TextBox 20" id="20"/>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11</a:t>
            </a:r>
          </a:p>
        </p:txBody>
      </p:sp>
      <p:sp>
        <p:nvSpPr>
          <p:cNvPr name="TextBox 21" id="21"/>
          <p:cNvSpPr txBox="true"/>
          <p:nvPr/>
        </p:nvSpPr>
        <p:spPr>
          <a:xfrm rot="0">
            <a:off x="10362386" y="819150"/>
            <a:ext cx="7475960"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Perhitungan dan Klasifikasi tingkat QoS dari Data Train</a:t>
            </a:r>
          </a:p>
        </p:txBody>
      </p:sp>
      <p:sp>
        <p:nvSpPr>
          <p:cNvPr name="TextBox 22" id="22"/>
          <p:cNvSpPr txBox="true"/>
          <p:nvPr/>
        </p:nvSpPr>
        <p:spPr>
          <a:xfrm rot="0">
            <a:off x="2726424" y="2160437"/>
            <a:ext cx="5895936" cy="361949"/>
          </a:xfrm>
          <a:prstGeom prst="rect">
            <a:avLst/>
          </a:prstGeom>
        </p:spPr>
        <p:txBody>
          <a:bodyPr anchor="t" rtlCol="false" tIns="0" lIns="0" bIns="0" rIns="0">
            <a:spAutoFit/>
          </a:bodyPr>
          <a:lstStyle/>
          <a:p>
            <a:pPr algn="r">
              <a:lnSpc>
                <a:spcPts val="3000"/>
              </a:lnSpc>
            </a:pPr>
            <a:r>
              <a:rPr lang="en-US" sz="2000">
                <a:solidFill>
                  <a:srgbClr val="0A396D"/>
                </a:solidFill>
                <a:latin typeface="Montserrat Bold"/>
              </a:rPr>
              <a:t>Hasil Klasifikasi dan Tingkat QoS</a:t>
            </a:r>
          </a:p>
        </p:txBody>
      </p:sp>
      <p:sp>
        <p:nvSpPr>
          <p:cNvPr name="TextBox 23" id="23"/>
          <p:cNvSpPr txBox="true"/>
          <p:nvPr/>
        </p:nvSpPr>
        <p:spPr>
          <a:xfrm rot="0">
            <a:off x="2596514" y="7244834"/>
            <a:ext cx="10107727" cy="2388869"/>
          </a:xfrm>
          <a:prstGeom prst="rect">
            <a:avLst/>
          </a:prstGeom>
        </p:spPr>
        <p:txBody>
          <a:bodyPr anchor="t" rtlCol="false" tIns="0" lIns="0" bIns="0" rIns="0">
            <a:spAutoFit/>
          </a:bodyPr>
          <a:lstStyle/>
          <a:p>
            <a:pPr algn="l">
              <a:lnSpc>
                <a:spcPts val="2700"/>
              </a:lnSpc>
            </a:pPr>
            <a:r>
              <a:rPr lang="en-US" sz="1800">
                <a:solidFill>
                  <a:srgbClr val="0A396D"/>
                </a:solidFill>
                <a:latin typeface="Montserrat Bold"/>
              </a:rPr>
              <a:t>1. Perhitungan QoS: Setiap baris data dalam train_data_filtered dihitung nilai QoS-nya menggunakan formula yang telah ditentukan, di mana setiap fitur diberi bobot (w1, w2, w3, w4) dan dinormalisasi berdasarkan nilai minimum dan maksimumnya.</a:t>
            </a:r>
          </a:p>
          <a:p>
            <a:pPr algn="l">
              <a:lnSpc>
                <a:spcPts val="2700"/>
              </a:lnSpc>
            </a:pPr>
          </a:p>
          <a:p>
            <a:pPr algn="l">
              <a:lnSpc>
                <a:spcPts val="2700"/>
              </a:lnSpc>
            </a:pPr>
            <a:r>
              <a:rPr lang="en-US" sz="1800">
                <a:solidFill>
                  <a:srgbClr val="0A396D"/>
                </a:solidFill>
                <a:latin typeface="Montserrat Bold"/>
              </a:rPr>
              <a:t>2. Klasifikasi Kategori QoS: Nilai QoS kemudian dikategorikan menjadi tiga kategori berdasarkan batas yang ditentukan (threshold_bad dan threshold_good), yaitu "Buruk", "Sedang", atau "Baik".</a:t>
            </a:r>
          </a:p>
        </p:txBody>
      </p:sp>
      <p:sp>
        <p:nvSpPr>
          <p:cNvPr name="TextBox 24" id="24"/>
          <p:cNvSpPr txBox="true"/>
          <p:nvPr/>
        </p:nvSpPr>
        <p:spPr>
          <a:xfrm rot="0">
            <a:off x="12999720" y="7625834"/>
            <a:ext cx="4388807"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Visualisasi Penyebaran titik QoS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85323" y="1718260"/>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030904" y="2339092"/>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030904" y="7835383"/>
            <a:ext cx="1163219" cy="1163219"/>
          </a:xfrm>
          <a:custGeom>
            <a:avLst/>
            <a:gdLst/>
            <a:ahLst/>
            <a:cxnLst/>
            <a:rect r="r" b="b" t="t" l="l"/>
            <a:pathLst>
              <a:path h="1163219" w="1163219">
                <a:moveTo>
                  <a:pt x="0" y="1163220"/>
                </a:moveTo>
                <a:lnTo>
                  <a:pt x="1163220" y="1163220"/>
                </a:lnTo>
                <a:lnTo>
                  <a:pt x="1163220"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30405" y="6244249"/>
            <a:ext cx="2518211" cy="1456102"/>
            <a:chOff x="0" y="0"/>
            <a:chExt cx="256005" cy="148029"/>
          </a:xfrm>
        </p:grpSpPr>
        <p:sp>
          <p:nvSpPr>
            <p:cNvPr name="Freeform 11" id="11"/>
            <p:cNvSpPr/>
            <p:nvPr/>
          </p:nvSpPr>
          <p:spPr>
            <a:xfrm flipH="false" flipV="false" rot="0">
              <a:off x="0" y="0"/>
              <a:ext cx="256005" cy="148029"/>
            </a:xfrm>
            <a:custGeom>
              <a:avLst/>
              <a:gdLst/>
              <a:ahLst/>
              <a:cxnLst/>
              <a:rect r="r" b="b" t="t" l="l"/>
              <a:pathLst>
                <a:path h="148029" w="256005">
                  <a:moveTo>
                    <a:pt x="0" y="0"/>
                  </a:moveTo>
                  <a:lnTo>
                    <a:pt x="256005" y="0"/>
                  </a:lnTo>
                  <a:lnTo>
                    <a:pt x="256005" y="148029"/>
                  </a:lnTo>
                  <a:lnTo>
                    <a:pt x="0" y="148029"/>
                  </a:lnTo>
                  <a:close/>
                </a:path>
              </a:pathLst>
            </a:custGeom>
            <a:solidFill>
              <a:srgbClr val="0A396D"/>
            </a:solidFill>
          </p:spPr>
        </p:sp>
        <p:sp>
          <p:nvSpPr>
            <p:cNvPr name="TextBox 12" id="12"/>
            <p:cNvSpPr txBox="true"/>
            <p:nvPr/>
          </p:nvSpPr>
          <p:spPr>
            <a:xfrm>
              <a:off x="0" y="0"/>
              <a:ext cx="256005" cy="148029"/>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true" flipV="true" rot="0">
            <a:off x="1565196" y="6977742"/>
            <a:ext cx="722609" cy="722609"/>
          </a:xfrm>
          <a:custGeom>
            <a:avLst/>
            <a:gdLst/>
            <a:ahLst/>
            <a:cxnLst/>
            <a:rect r="r" b="b" t="t" l="l"/>
            <a:pathLst>
              <a:path h="722609" w="722609">
                <a:moveTo>
                  <a:pt x="722609" y="722609"/>
                </a:moveTo>
                <a:lnTo>
                  <a:pt x="0" y="722609"/>
                </a:lnTo>
                <a:lnTo>
                  <a:pt x="0" y="0"/>
                </a:lnTo>
                <a:lnTo>
                  <a:pt x="722609" y="0"/>
                </a:lnTo>
                <a:lnTo>
                  <a:pt x="722609" y="72260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9767818" y="2742365"/>
            <a:ext cx="7337037" cy="4267770"/>
            <a:chOff x="0" y="0"/>
            <a:chExt cx="1397344" cy="812800"/>
          </a:xfrm>
        </p:grpSpPr>
        <p:sp>
          <p:nvSpPr>
            <p:cNvPr name="Freeform 15" id="15"/>
            <p:cNvSpPr/>
            <p:nvPr/>
          </p:nvSpPr>
          <p:spPr>
            <a:xfrm flipH="false" flipV="false" rot="0">
              <a:off x="0" y="0"/>
              <a:ext cx="1397344" cy="812800"/>
            </a:xfrm>
            <a:custGeom>
              <a:avLst/>
              <a:gdLst/>
              <a:ahLst/>
              <a:cxnLst/>
              <a:rect r="r" b="b" t="t" l="l"/>
              <a:pathLst>
                <a:path h="812800" w="1397344">
                  <a:moveTo>
                    <a:pt x="24269" y="0"/>
                  </a:moveTo>
                  <a:lnTo>
                    <a:pt x="1373075" y="0"/>
                  </a:lnTo>
                  <a:cubicBezTo>
                    <a:pt x="1379512" y="0"/>
                    <a:pt x="1385685" y="2557"/>
                    <a:pt x="1390236" y="7108"/>
                  </a:cubicBezTo>
                  <a:cubicBezTo>
                    <a:pt x="1394787" y="11660"/>
                    <a:pt x="1397344" y="17833"/>
                    <a:pt x="1397344" y="24269"/>
                  </a:cubicBezTo>
                  <a:lnTo>
                    <a:pt x="1397344" y="788531"/>
                  </a:lnTo>
                  <a:cubicBezTo>
                    <a:pt x="1397344" y="801934"/>
                    <a:pt x="1386479" y="812800"/>
                    <a:pt x="1373075" y="812800"/>
                  </a:cubicBezTo>
                  <a:lnTo>
                    <a:pt x="24269" y="812800"/>
                  </a:lnTo>
                  <a:cubicBezTo>
                    <a:pt x="10866" y="812800"/>
                    <a:pt x="0" y="801934"/>
                    <a:pt x="0" y="788531"/>
                  </a:cubicBezTo>
                  <a:lnTo>
                    <a:pt x="0" y="24269"/>
                  </a:lnTo>
                  <a:cubicBezTo>
                    <a:pt x="0" y="10866"/>
                    <a:pt x="10866" y="0"/>
                    <a:pt x="24269" y="0"/>
                  </a:cubicBezTo>
                  <a:close/>
                </a:path>
              </a:pathLst>
            </a:custGeom>
            <a:blipFill>
              <a:blip r:embed="rId4"/>
              <a:stretch>
                <a:fillRect l="0" t="-11031" r="0" b="-11031"/>
              </a:stretch>
            </a:blipFill>
          </p:spPr>
        </p:sp>
      </p:grpSp>
      <p:grpSp>
        <p:nvGrpSpPr>
          <p:cNvPr name="Group 16" id="16"/>
          <p:cNvGrpSpPr/>
          <p:nvPr/>
        </p:nvGrpSpPr>
        <p:grpSpPr>
          <a:xfrm rot="0">
            <a:off x="1285323" y="2704530"/>
            <a:ext cx="7337037" cy="4267770"/>
            <a:chOff x="0" y="0"/>
            <a:chExt cx="1397344" cy="812800"/>
          </a:xfrm>
        </p:grpSpPr>
        <p:sp>
          <p:nvSpPr>
            <p:cNvPr name="Freeform 17" id="17"/>
            <p:cNvSpPr/>
            <p:nvPr/>
          </p:nvSpPr>
          <p:spPr>
            <a:xfrm flipH="false" flipV="false" rot="0">
              <a:off x="0" y="0"/>
              <a:ext cx="1397344" cy="812800"/>
            </a:xfrm>
            <a:custGeom>
              <a:avLst/>
              <a:gdLst/>
              <a:ahLst/>
              <a:cxnLst/>
              <a:rect r="r" b="b" t="t" l="l"/>
              <a:pathLst>
                <a:path h="812800" w="1397344">
                  <a:moveTo>
                    <a:pt x="24269" y="0"/>
                  </a:moveTo>
                  <a:lnTo>
                    <a:pt x="1373075" y="0"/>
                  </a:lnTo>
                  <a:cubicBezTo>
                    <a:pt x="1379512" y="0"/>
                    <a:pt x="1385685" y="2557"/>
                    <a:pt x="1390236" y="7108"/>
                  </a:cubicBezTo>
                  <a:cubicBezTo>
                    <a:pt x="1394787" y="11660"/>
                    <a:pt x="1397344" y="17833"/>
                    <a:pt x="1397344" y="24269"/>
                  </a:cubicBezTo>
                  <a:lnTo>
                    <a:pt x="1397344" y="788531"/>
                  </a:lnTo>
                  <a:cubicBezTo>
                    <a:pt x="1397344" y="801934"/>
                    <a:pt x="1386479" y="812800"/>
                    <a:pt x="1373075" y="812800"/>
                  </a:cubicBezTo>
                  <a:lnTo>
                    <a:pt x="24269" y="812800"/>
                  </a:lnTo>
                  <a:cubicBezTo>
                    <a:pt x="10866" y="812800"/>
                    <a:pt x="0" y="801934"/>
                    <a:pt x="0" y="788531"/>
                  </a:cubicBezTo>
                  <a:lnTo>
                    <a:pt x="0" y="24269"/>
                  </a:lnTo>
                  <a:cubicBezTo>
                    <a:pt x="0" y="10866"/>
                    <a:pt x="10866" y="0"/>
                    <a:pt x="24269" y="0"/>
                  </a:cubicBezTo>
                  <a:close/>
                </a:path>
              </a:pathLst>
            </a:custGeom>
            <a:blipFill>
              <a:blip r:embed="rId5"/>
              <a:stretch>
                <a:fillRect l="0" t="-24558" r="0" b="0"/>
              </a:stretch>
            </a:blipFill>
          </p:spPr>
        </p:sp>
      </p:grpSp>
      <p:sp>
        <p:nvSpPr>
          <p:cNvPr name="TextBox 18" id="18"/>
          <p:cNvSpPr txBox="true"/>
          <p:nvPr/>
        </p:nvSpPr>
        <p:spPr>
          <a:xfrm rot="0">
            <a:off x="1285323" y="1093420"/>
            <a:ext cx="9421094" cy="605790"/>
          </a:xfrm>
          <a:prstGeom prst="rect">
            <a:avLst/>
          </a:prstGeom>
        </p:spPr>
        <p:txBody>
          <a:bodyPr anchor="t" rtlCol="false" tIns="0" lIns="0" bIns="0" rIns="0">
            <a:spAutoFit/>
          </a:bodyPr>
          <a:lstStyle/>
          <a:p>
            <a:pPr algn="l">
              <a:lnSpc>
                <a:spcPts val="4620"/>
              </a:lnSpc>
            </a:pPr>
            <a:r>
              <a:rPr lang="en-US" sz="4200">
                <a:solidFill>
                  <a:srgbClr val="0A396D"/>
                </a:solidFill>
                <a:latin typeface="League Spartan"/>
              </a:rPr>
              <a:t>Pelatihan dan Evaluasi Model</a:t>
            </a:r>
          </a:p>
        </p:txBody>
      </p:sp>
      <p:sp>
        <p:nvSpPr>
          <p:cNvPr name="TextBox 19" id="19"/>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12</a:t>
            </a:r>
          </a:p>
        </p:txBody>
      </p:sp>
      <p:sp>
        <p:nvSpPr>
          <p:cNvPr name="TextBox 20" id="20"/>
          <p:cNvSpPr txBox="true"/>
          <p:nvPr/>
        </p:nvSpPr>
        <p:spPr>
          <a:xfrm rot="0">
            <a:off x="9783340" y="7129497"/>
            <a:ext cx="4110749" cy="742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Regresi dengan 3 Model</a:t>
            </a:r>
          </a:p>
        </p:txBody>
      </p:sp>
      <p:sp>
        <p:nvSpPr>
          <p:cNvPr name="TextBox 21" id="21"/>
          <p:cNvSpPr txBox="true"/>
          <p:nvPr/>
        </p:nvSpPr>
        <p:spPr>
          <a:xfrm rot="0">
            <a:off x="3718730" y="7129497"/>
            <a:ext cx="4903630" cy="742949"/>
          </a:xfrm>
          <a:prstGeom prst="rect">
            <a:avLst/>
          </a:prstGeom>
        </p:spPr>
        <p:txBody>
          <a:bodyPr anchor="t" rtlCol="false" tIns="0" lIns="0" bIns="0" rIns="0">
            <a:spAutoFit/>
          </a:bodyPr>
          <a:lstStyle/>
          <a:p>
            <a:pPr algn="r">
              <a:lnSpc>
                <a:spcPts val="3000"/>
              </a:lnSpc>
            </a:pPr>
            <a:r>
              <a:rPr lang="en-US" sz="2000">
                <a:solidFill>
                  <a:srgbClr val="0A396D"/>
                </a:solidFill>
                <a:latin typeface="Montserrat Bold"/>
              </a:rPr>
              <a:t>Arsitektur Klasifikasi dengan 3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85323" y="1718260"/>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030904" y="2339092"/>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030904" y="7835383"/>
            <a:ext cx="1163219" cy="1163219"/>
          </a:xfrm>
          <a:custGeom>
            <a:avLst/>
            <a:gdLst/>
            <a:ahLst/>
            <a:cxnLst/>
            <a:rect r="r" b="b" t="t" l="l"/>
            <a:pathLst>
              <a:path h="1163219" w="1163219">
                <a:moveTo>
                  <a:pt x="0" y="1163220"/>
                </a:moveTo>
                <a:lnTo>
                  <a:pt x="1163220" y="1163220"/>
                </a:lnTo>
                <a:lnTo>
                  <a:pt x="1163220"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30405" y="6244249"/>
            <a:ext cx="2518211" cy="1456102"/>
            <a:chOff x="0" y="0"/>
            <a:chExt cx="256005" cy="148029"/>
          </a:xfrm>
        </p:grpSpPr>
        <p:sp>
          <p:nvSpPr>
            <p:cNvPr name="Freeform 11" id="11"/>
            <p:cNvSpPr/>
            <p:nvPr/>
          </p:nvSpPr>
          <p:spPr>
            <a:xfrm flipH="false" flipV="false" rot="0">
              <a:off x="0" y="0"/>
              <a:ext cx="256005" cy="148029"/>
            </a:xfrm>
            <a:custGeom>
              <a:avLst/>
              <a:gdLst/>
              <a:ahLst/>
              <a:cxnLst/>
              <a:rect r="r" b="b" t="t" l="l"/>
              <a:pathLst>
                <a:path h="148029" w="256005">
                  <a:moveTo>
                    <a:pt x="0" y="0"/>
                  </a:moveTo>
                  <a:lnTo>
                    <a:pt x="256005" y="0"/>
                  </a:lnTo>
                  <a:lnTo>
                    <a:pt x="256005" y="148029"/>
                  </a:lnTo>
                  <a:lnTo>
                    <a:pt x="0" y="148029"/>
                  </a:lnTo>
                  <a:close/>
                </a:path>
              </a:pathLst>
            </a:custGeom>
            <a:solidFill>
              <a:srgbClr val="0A396D"/>
            </a:solidFill>
          </p:spPr>
        </p:sp>
        <p:sp>
          <p:nvSpPr>
            <p:cNvPr name="TextBox 12" id="12"/>
            <p:cNvSpPr txBox="true"/>
            <p:nvPr/>
          </p:nvSpPr>
          <p:spPr>
            <a:xfrm>
              <a:off x="0" y="0"/>
              <a:ext cx="256005" cy="148029"/>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true" flipV="true" rot="0">
            <a:off x="1565196" y="6977742"/>
            <a:ext cx="722609" cy="722609"/>
          </a:xfrm>
          <a:custGeom>
            <a:avLst/>
            <a:gdLst/>
            <a:ahLst/>
            <a:cxnLst/>
            <a:rect r="r" b="b" t="t" l="l"/>
            <a:pathLst>
              <a:path h="722609" w="722609">
                <a:moveTo>
                  <a:pt x="722609" y="722609"/>
                </a:moveTo>
                <a:lnTo>
                  <a:pt x="0" y="722609"/>
                </a:lnTo>
                <a:lnTo>
                  <a:pt x="0" y="0"/>
                </a:lnTo>
                <a:lnTo>
                  <a:pt x="722609" y="0"/>
                </a:lnTo>
                <a:lnTo>
                  <a:pt x="722609" y="72260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301416" y="1972320"/>
            <a:ext cx="5765469" cy="3353628"/>
            <a:chOff x="0" y="0"/>
            <a:chExt cx="1397344" cy="812800"/>
          </a:xfrm>
        </p:grpSpPr>
        <p:sp>
          <p:nvSpPr>
            <p:cNvPr name="Freeform 15" id="15"/>
            <p:cNvSpPr/>
            <p:nvPr/>
          </p:nvSpPr>
          <p:spPr>
            <a:xfrm flipH="false" flipV="false" rot="0">
              <a:off x="0" y="0"/>
              <a:ext cx="1397344" cy="812800"/>
            </a:xfrm>
            <a:custGeom>
              <a:avLst/>
              <a:gdLst/>
              <a:ahLst/>
              <a:cxnLst/>
              <a:rect r="r" b="b" t="t" l="l"/>
              <a:pathLst>
                <a:path h="812800" w="1397344">
                  <a:moveTo>
                    <a:pt x="30885" y="0"/>
                  </a:moveTo>
                  <a:lnTo>
                    <a:pt x="1366460" y="0"/>
                  </a:lnTo>
                  <a:cubicBezTo>
                    <a:pt x="1374651" y="0"/>
                    <a:pt x="1382507" y="3254"/>
                    <a:pt x="1388298" y="9046"/>
                  </a:cubicBezTo>
                  <a:cubicBezTo>
                    <a:pt x="1394090" y="14838"/>
                    <a:pt x="1397344" y="22693"/>
                    <a:pt x="1397344" y="30885"/>
                  </a:cubicBezTo>
                  <a:lnTo>
                    <a:pt x="1397344" y="781915"/>
                  </a:lnTo>
                  <a:cubicBezTo>
                    <a:pt x="1397344" y="798973"/>
                    <a:pt x="1383517" y="812800"/>
                    <a:pt x="1366460" y="812800"/>
                  </a:cubicBezTo>
                  <a:lnTo>
                    <a:pt x="30885" y="812800"/>
                  </a:lnTo>
                  <a:cubicBezTo>
                    <a:pt x="22693" y="812800"/>
                    <a:pt x="14838" y="809546"/>
                    <a:pt x="9046" y="803754"/>
                  </a:cubicBezTo>
                  <a:cubicBezTo>
                    <a:pt x="3254" y="797962"/>
                    <a:pt x="0" y="790107"/>
                    <a:pt x="0" y="781915"/>
                  </a:cubicBezTo>
                  <a:lnTo>
                    <a:pt x="0" y="30885"/>
                  </a:lnTo>
                  <a:cubicBezTo>
                    <a:pt x="0" y="22693"/>
                    <a:pt x="3254" y="14838"/>
                    <a:pt x="9046" y="9046"/>
                  </a:cubicBezTo>
                  <a:cubicBezTo>
                    <a:pt x="14838" y="3254"/>
                    <a:pt x="22693" y="0"/>
                    <a:pt x="30885" y="0"/>
                  </a:cubicBezTo>
                  <a:close/>
                </a:path>
              </a:pathLst>
            </a:custGeom>
            <a:blipFill>
              <a:blip r:embed="rId4"/>
              <a:stretch>
                <a:fillRect l="0" t="-3893" r="0" b="-3893"/>
              </a:stretch>
            </a:blipFill>
          </p:spPr>
        </p:sp>
      </p:grpSp>
      <p:grpSp>
        <p:nvGrpSpPr>
          <p:cNvPr name="Group 16" id="16"/>
          <p:cNvGrpSpPr/>
          <p:nvPr/>
        </p:nvGrpSpPr>
        <p:grpSpPr>
          <a:xfrm rot="0">
            <a:off x="1285323" y="2037086"/>
            <a:ext cx="5765469" cy="3353628"/>
            <a:chOff x="0" y="0"/>
            <a:chExt cx="1397344" cy="812800"/>
          </a:xfrm>
        </p:grpSpPr>
        <p:sp>
          <p:nvSpPr>
            <p:cNvPr name="Freeform 17" id="17"/>
            <p:cNvSpPr/>
            <p:nvPr/>
          </p:nvSpPr>
          <p:spPr>
            <a:xfrm flipH="false" flipV="false" rot="0">
              <a:off x="0" y="0"/>
              <a:ext cx="1397344" cy="812800"/>
            </a:xfrm>
            <a:custGeom>
              <a:avLst/>
              <a:gdLst/>
              <a:ahLst/>
              <a:cxnLst/>
              <a:rect r="r" b="b" t="t" l="l"/>
              <a:pathLst>
                <a:path h="812800" w="1397344">
                  <a:moveTo>
                    <a:pt x="30885" y="0"/>
                  </a:moveTo>
                  <a:lnTo>
                    <a:pt x="1366460" y="0"/>
                  </a:lnTo>
                  <a:cubicBezTo>
                    <a:pt x="1374651" y="0"/>
                    <a:pt x="1382507" y="3254"/>
                    <a:pt x="1388298" y="9046"/>
                  </a:cubicBezTo>
                  <a:cubicBezTo>
                    <a:pt x="1394090" y="14838"/>
                    <a:pt x="1397344" y="22693"/>
                    <a:pt x="1397344" y="30885"/>
                  </a:cubicBezTo>
                  <a:lnTo>
                    <a:pt x="1397344" y="781915"/>
                  </a:lnTo>
                  <a:cubicBezTo>
                    <a:pt x="1397344" y="798973"/>
                    <a:pt x="1383517" y="812800"/>
                    <a:pt x="1366460" y="812800"/>
                  </a:cubicBezTo>
                  <a:lnTo>
                    <a:pt x="30885" y="812800"/>
                  </a:lnTo>
                  <a:cubicBezTo>
                    <a:pt x="22693" y="812800"/>
                    <a:pt x="14838" y="809546"/>
                    <a:pt x="9046" y="803754"/>
                  </a:cubicBezTo>
                  <a:cubicBezTo>
                    <a:pt x="3254" y="797962"/>
                    <a:pt x="0" y="790107"/>
                    <a:pt x="0" y="781915"/>
                  </a:cubicBezTo>
                  <a:lnTo>
                    <a:pt x="0" y="30885"/>
                  </a:lnTo>
                  <a:cubicBezTo>
                    <a:pt x="0" y="22693"/>
                    <a:pt x="3254" y="14838"/>
                    <a:pt x="9046" y="9046"/>
                  </a:cubicBezTo>
                  <a:cubicBezTo>
                    <a:pt x="14838" y="3254"/>
                    <a:pt x="22693" y="0"/>
                    <a:pt x="30885" y="0"/>
                  </a:cubicBezTo>
                  <a:close/>
                </a:path>
              </a:pathLst>
            </a:custGeom>
            <a:blipFill>
              <a:blip r:embed="rId5"/>
              <a:stretch>
                <a:fillRect l="-2879" t="0" r="-2879" b="0"/>
              </a:stretch>
            </a:blipFill>
          </p:spPr>
        </p:sp>
      </p:grpSp>
      <p:grpSp>
        <p:nvGrpSpPr>
          <p:cNvPr name="Group 18" id="18"/>
          <p:cNvGrpSpPr/>
          <p:nvPr/>
        </p:nvGrpSpPr>
        <p:grpSpPr>
          <a:xfrm rot="0">
            <a:off x="4535948" y="5964122"/>
            <a:ext cx="5765469" cy="3353628"/>
            <a:chOff x="0" y="0"/>
            <a:chExt cx="1397344" cy="812800"/>
          </a:xfrm>
        </p:grpSpPr>
        <p:sp>
          <p:nvSpPr>
            <p:cNvPr name="Freeform 19" id="19"/>
            <p:cNvSpPr/>
            <p:nvPr/>
          </p:nvSpPr>
          <p:spPr>
            <a:xfrm flipH="false" flipV="false" rot="0">
              <a:off x="0" y="0"/>
              <a:ext cx="1397344" cy="812800"/>
            </a:xfrm>
            <a:custGeom>
              <a:avLst/>
              <a:gdLst/>
              <a:ahLst/>
              <a:cxnLst/>
              <a:rect r="r" b="b" t="t" l="l"/>
              <a:pathLst>
                <a:path h="812800" w="1397344">
                  <a:moveTo>
                    <a:pt x="30885" y="0"/>
                  </a:moveTo>
                  <a:lnTo>
                    <a:pt x="1366460" y="0"/>
                  </a:lnTo>
                  <a:cubicBezTo>
                    <a:pt x="1374651" y="0"/>
                    <a:pt x="1382507" y="3254"/>
                    <a:pt x="1388298" y="9046"/>
                  </a:cubicBezTo>
                  <a:cubicBezTo>
                    <a:pt x="1394090" y="14838"/>
                    <a:pt x="1397344" y="22693"/>
                    <a:pt x="1397344" y="30885"/>
                  </a:cubicBezTo>
                  <a:lnTo>
                    <a:pt x="1397344" y="781915"/>
                  </a:lnTo>
                  <a:cubicBezTo>
                    <a:pt x="1397344" y="798973"/>
                    <a:pt x="1383517" y="812800"/>
                    <a:pt x="1366460" y="812800"/>
                  </a:cubicBezTo>
                  <a:lnTo>
                    <a:pt x="30885" y="812800"/>
                  </a:lnTo>
                  <a:cubicBezTo>
                    <a:pt x="22693" y="812800"/>
                    <a:pt x="14838" y="809546"/>
                    <a:pt x="9046" y="803754"/>
                  </a:cubicBezTo>
                  <a:cubicBezTo>
                    <a:pt x="3254" y="797962"/>
                    <a:pt x="0" y="790107"/>
                    <a:pt x="0" y="781915"/>
                  </a:cubicBezTo>
                  <a:lnTo>
                    <a:pt x="0" y="30885"/>
                  </a:lnTo>
                  <a:cubicBezTo>
                    <a:pt x="0" y="22693"/>
                    <a:pt x="3254" y="14838"/>
                    <a:pt x="9046" y="9046"/>
                  </a:cubicBezTo>
                  <a:cubicBezTo>
                    <a:pt x="14838" y="3254"/>
                    <a:pt x="22693" y="0"/>
                    <a:pt x="30885" y="0"/>
                  </a:cubicBezTo>
                  <a:close/>
                </a:path>
              </a:pathLst>
            </a:custGeom>
            <a:blipFill>
              <a:blip r:embed="rId6"/>
              <a:stretch>
                <a:fillRect l="-2368" t="0" r="-2368" b="0"/>
              </a:stretch>
            </a:blipFill>
          </p:spPr>
        </p:sp>
      </p:grpSp>
      <p:sp>
        <p:nvSpPr>
          <p:cNvPr name="TextBox 20" id="20"/>
          <p:cNvSpPr txBox="true"/>
          <p:nvPr/>
        </p:nvSpPr>
        <p:spPr>
          <a:xfrm rot="0">
            <a:off x="1285323" y="1093420"/>
            <a:ext cx="9421094" cy="605790"/>
          </a:xfrm>
          <a:prstGeom prst="rect">
            <a:avLst/>
          </a:prstGeom>
        </p:spPr>
        <p:txBody>
          <a:bodyPr anchor="t" rtlCol="false" tIns="0" lIns="0" bIns="0" rIns="0">
            <a:spAutoFit/>
          </a:bodyPr>
          <a:lstStyle/>
          <a:p>
            <a:pPr algn="l">
              <a:lnSpc>
                <a:spcPts val="4620"/>
              </a:lnSpc>
            </a:pPr>
            <a:r>
              <a:rPr lang="en-US" sz="4200">
                <a:solidFill>
                  <a:srgbClr val="0A396D"/>
                </a:solidFill>
                <a:latin typeface="League Spartan"/>
              </a:rPr>
              <a:t>Pelatihan dan Evaluasi Model</a:t>
            </a:r>
          </a:p>
        </p:txBody>
      </p:sp>
      <p:sp>
        <p:nvSpPr>
          <p:cNvPr name="TextBox 21" id="21"/>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13</a:t>
            </a:r>
          </a:p>
        </p:txBody>
      </p:sp>
      <p:sp>
        <p:nvSpPr>
          <p:cNvPr name="TextBox 22" id="22"/>
          <p:cNvSpPr txBox="true"/>
          <p:nvPr/>
        </p:nvSpPr>
        <p:spPr>
          <a:xfrm rot="0">
            <a:off x="1285323" y="5268798"/>
            <a:ext cx="5765469"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Cara Kerja Gradient Boost</a:t>
            </a:r>
          </a:p>
        </p:txBody>
      </p:sp>
      <p:sp>
        <p:nvSpPr>
          <p:cNvPr name="TextBox 23" id="23"/>
          <p:cNvSpPr txBox="true"/>
          <p:nvPr/>
        </p:nvSpPr>
        <p:spPr>
          <a:xfrm rot="0">
            <a:off x="10301416" y="5333564"/>
            <a:ext cx="5765469"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Cara Kerja Random Forest</a:t>
            </a:r>
          </a:p>
        </p:txBody>
      </p:sp>
      <p:sp>
        <p:nvSpPr>
          <p:cNvPr name="TextBox 24" id="24"/>
          <p:cNvSpPr txBox="true"/>
          <p:nvPr/>
        </p:nvSpPr>
        <p:spPr>
          <a:xfrm rot="0">
            <a:off x="4535948" y="9327275"/>
            <a:ext cx="5765469"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Cara Kerja Adaptive Boost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6333867" y="1229106"/>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030904" y="2339092"/>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030904" y="7835383"/>
            <a:ext cx="1163219" cy="1163219"/>
          </a:xfrm>
          <a:custGeom>
            <a:avLst/>
            <a:gdLst/>
            <a:ahLst/>
            <a:cxnLst/>
            <a:rect r="r" b="b" t="t" l="l"/>
            <a:pathLst>
              <a:path h="1163219" w="1163219">
                <a:moveTo>
                  <a:pt x="0" y="1163220"/>
                </a:moveTo>
                <a:lnTo>
                  <a:pt x="1163220" y="1163220"/>
                </a:lnTo>
                <a:lnTo>
                  <a:pt x="1163220"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230405" y="6244249"/>
            <a:ext cx="2518211" cy="1456102"/>
            <a:chOff x="0" y="0"/>
            <a:chExt cx="256005" cy="148029"/>
          </a:xfrm>
        </p:grpSpPr>
        <p:sp>
          <p:nvSpPr>
            <p:cNvPr name="Freeform 11" id="11"/>
            <p:cNvSpPr/>
            <p:nvPr/>
          </p:nvSpPr>
          <p:spPr>
            <a:xfrm flipH="false" flipV="false" rot="0">
              <a:off x="0" y="0"/>
              <a:ext cx="256005" cy="148029"/>
            </a:xfrm>
            <a:custGeom>
              <a:avLst/>
              <a:gdLst/>
              <a:ahLst/>
              <a:cxnLst/>
              <a:rect r="r" b="b" t="t" l="l"/>
              <a:pathLst>
                <a:path h="148029" w="256005">
                  <a:moveTo>
                    <a:pt x="0" y="0"/>
                  </a:moveTo>
                  <a:lnTo>
                    <a:pt x="256005" y="0"/>
                  </a:lnTo>
                  <a:lnTo>
                    <a:pt x="256005" y="148029"/>
                  </a:lnTo>
                  <a:lnTo>
                    <a:pt x="0" y="148029"/>
                  </a:lnTo>
                  <a:close/>
                </a:path>
              </a:pathLst>
            </a:custGeom>
            <a:solidFill>
              <a:srgbClr val="0A396D"/>
            </a:solidFill>
          </p:spPr>
        </p:sp>
        <p:sp>
          <p:nvSpPr>
            <p:cNvPr name="TextBox 12" id="12"/>
            <p:cNvSpPr txBox="true"/>
            <p:nvPr/>
          </p:nvSpPr>
          <p:spPr>
            <a:xfrm>
              <a:off x="0" y="0"/>
              <a:ext cx="256005" cy="148029"/>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true" flipV="true" rot="0">
            <a:off x="1565196" y="6977742"/>
            <a:ext cx="722609" cy="722609"/>
          </a:xfrm>
          <a:custGeom>
            <a:avLst/>
            <a:gdLst/>
            <a:ahLst/>
            <a:cxnLst/>
            <a:rect r="r" b="b" t="t" l="l"/>
            <a:pathLst>
              <a:path h="722609" w="722609">
                <a:moveTo>
                  <a:pt x="722609" y="722609"/>
                </a:moveTo>
                <a:lnTo>
                  <a:pt x="0" y="722609"/>
                </a:lnTo>
                <a:lnTo>
                  <a:pt x="0" y="0"/>
                </a:lnTo>
                <a:lnTo>
                  <a:pt x="722609" y="0"/>
                </a:lnTo>
                <a:lnTo>
                  <a:pt x="722609" y="72260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285323" y="1789872"/>
            <a:ext cx="10122986" cy="3353628"/>
            <a:chOff x="0" y="0"/>
            <a:chExt cx="2453451" cy="812800"/>
          </a:xfrm>
        </p:grpSpPr>
        <p:sp>
          <p:nvSpPr>
            <p:cNvPr name="Freeform 15" id="15"/>
            <p:cNvSpPr/>
            <p:nvPr/>
          </p:nvSpPr>
          <p:spPr>
            <a:xfrm flipH="false" flipV="false" rot="0">
              <a:off x="0" y="0"/>
              <a:ext cx="2453451" cy="812800"/>
            </a:xfrm>
            <a:custGeom>
              <a:avLst/>
              <a:gdLst/>
              <a:ahLst/>
              <a:cxnLst/>
              <a:rect r="r" b="b" t="t" l="l"/>
              <a:pathLst>
                <a:path h="812800" w="2453451">
                  <a:moveTo>
                    <a:pt x="17590" y="0"/>
                  </a:moveTo>
                  <a:lnTo>
                    <a:pt x="2435861" y="0"/>
                  </a:lnTo>
                  <a:cubicBezTo>
                    <a:pt x="2440526" y="0"/>
                    <a:pt x="2445001" y="1853"/>
                    <a:pt x="2448299" y="5152"/>
                  </a:cubicBezTo>
                  <a:cubicBezTo>
                    <a:pt x="2451598" y="8451"/>
                    <a:pt x="2453451" y="12925"/>
                    <a:pt x="2453451" y="17590"/>
                  </a:cubicBezTo>
                  <a:lnTo>
                    <a:pt x="2453451" y="795210"/>
                  </a:lnTo>
                  <a:cubicBezTo>
                    <a:pt x="2453451" y="799875"/>
                    <a:pt x="2451598" y="804349"/>
                    <a:pt x="2448299" y="807648"/>
                  </a:cubicBezTo>
                  <a:cubicBezTo>
                    <a:pt x="2445001" y="810947"/>
                    <a:pt x="2440526" y="812800"/>
                    <a:pt x="2435861" y="812800"/>
                  </a:cubicBezTo>
                  <a:lnTo>
                    <a:pt x="17590" y="812800"/>
                  </a:lnTo>
                  <a:cubicBezTo>
                    <a:pt x="12925" y="812800"/>
                    <a:pt x="8451" y="810947"/>
                    <a:pt x="5152" y="807648"/>
                  </a:cubicBezTo>
                  <a:cubicBezTo>
                    <a:pt x="1853" y="804349"/>
                    <a:pt x="0" y="799875"/>
                    <a:pt x="0" y="795210"/>
                  </a:cubicBezTo>
                  <a:lnTo>
                    <a:pt x="0" y="17590"/>
                  </a:lnTo>
                  <a:cubicBezTo>
                    <a:pt x="0" y="12925"/>
                    <a:pt x="1853" y="8451"/>
                    <a:pt x="5152" y="5152"/>
                  </a:cubicBezTo>
                  <a:cubicBezTo>
                    <a:pt x="8451" y="1853"/>
                    <a:pt x="12925" y="0"/>
                    <a:pt x="17590" y="0"/>
                  </a:cubicBezTo>
                  <a:close/>
                </a:path>
              </a:pathLst>
            </a:custGeom>
            <a:blipFill>
              <a:blip r:embed="rId4"/>
              <a:stretch>
                <a:fillRect l="-930" t="0" r="-930" b="0"/>
              </a:stretch>
            </a:blipFill>
          </p:spPr>
        </p:sp>
      </p:grpSp>
      <p:grpSp>
        <p:nvGrpSpPr>
          <p:cNvPr name="Group 16" id="16"/>
          <p:cNvGrpSpPr/>
          <p:nvPr/>
        </p:nvGrpSpPr>
        <p:grpSpPr>
          <a:xfrm rot="0">
            <a:off x="1285323" y="6158569"/>
            <a:ext cx="10122986" cy="3353628"/>
            <a:chOff x="0" y="0"/>
            <a:chExt cx="2453451" cy="812800"/>
          </a:xfrm>
        </p:grpSpPr>
        <p:sp>
          <p:nvSpPr>
            <p:cNvPr name="Freeform 17" id="17"/>
            <p:cNvSpPr/>
            <p:nvPr/>
          </p:nvSpPr>
          <p:spPr>
            <a:xfrm flipH="false" flipV="false" rot="0">
              <a:off x="0" y="0"/>
              <a:ext cx="2453451" cy="812800"/>
            </a:xfrm>
            <a:custGeom>
              <a:avLst/>
              <a:gdLst/>
              <a:ahLst/>
              <a:cxnLst/>
              <a:rect r="r" b="b" t="t" l="l"/>
              <a:pathLst>
                <a:path h="812800" w="2453451">
                  <a:moveTo>
                    <a:pt x="17590" y="0"/>
                  </a:moveTo>
                  <a:lnTo>
                    <a:pt x="2435861" y="0"/>
                  </a:lnTo>
                  <a:cubicBezTo>
                    <a:pt x="2440526" y="0"/>
                    <a:pt x="2445001" y="1853"/>
                    <a:pt x="2448299" y="5152"/>
                  </a:cubicBezTo>
                  <a:cubicBezTo>
                    <a:pt x="2451598" y="8451"/>
                    <a:pt x="2453451" y="12925"/>
                    <a:pt x="2453451" y="17590"/>
                  </a:cubicBezTo>
                  <a:lnTo>
                    <a:pt x="2453451" y="795210"/>
                  </a:lnTo>
                  <a:cubicBezTo>
                    <a:pt x="2453451" y="799875"/>
                    <a:pt x="2451598" y="804349"/>
                    <a:pt x="2448299" y="807648"/>
                  </a:cubicBezTo>
                  <a:cubicBezTo>
                    <a:pt x="2445001" y="810947"/>
                    <a:pt x="2440526" y="812800"/>
                    <a:pt x="2435861" y="812800"/>
                  </a:cubicBezTo>
                  <a:lnTo>
                    <a:pt x="17590" y="812800"/>
                  </a:lnTo>
                  <a:cubicBezTo>
                    <a:pt x="12925" y="812800"/>
                    <a:pt x="8451" y="810947"/>
                    <a:pt x="5152" y="807648"/>
                  </a:cubicBezTo>
                  <a:cubicBezTo>
                    <a:pt x="1853" y="804349"/>
                    <a:pt x="0" y="799875"/>
                    <a:pt x="0" y="795210"/>
                  </a:cubicBezTo>
                  <a:lnTo>
                    <a:pt x="0" y="17590"/>
                  </a:lnTo>
                  <a:cubicBezTo>
                    <a:pt x="0" y="12925"/>
                    <a:pt x="1853" y="8451"/>
                    <a:pt x="5152" y="5152"/>
                  </a:cubicBezTo>
                  <a:cubicBezTo>
                    <a:pt x="8451" y="1853"/>
                    <a:pt x="12925" y="0"/>
                    <a:pt x="17590" y="0"/>
                  </a:cubicBezTo>
                  <a:close/>
                </a:path>
              </a:pathLst>
            </a:custGeom>
            <a:blipFill>
              <a:blip r:embed="rId5"/>
              <a:stretch>
                <a:fillRect l="-443" t="0" r="-443" b="0"/>
              </a:stretch>
            </a:blipFill>
          </p:spPr>
        </p:sp>
      </p:grpSp>
      <p:sp>
        <p:nvSpPr>
          <p:cNvPr name="TextBox 18" id="18"/>
          <p:cNvSpPr txBox="true"/>
          <p:nvPr/>
        </p:nvSpPr>
        <p:spPr>
          <a:xfrm rot="0">
            <a:off x="7989209" y="604266"/>
            <a:ext cx="9421094" cy="605790"/>
          </a:xfrm>
          <a:prstGeom prst="rect">
            <a:avLst/>
          </a:prstGeom>
        </p:spPr>
        <p:txBody>
          <a:bodyPr anchor="t" rtlCol="false" tIns="0" lIns="0" bIns="0" rIns="0">
            <a:spAutoFit/>
          </a:bodyPr>
          <a:lstStyle/>
          <a:p>
            <a:pPr algn="r">
              <a:lnSpc>
                <a:spcPts val="4620"/>
              </a:lnSpc>
            </a:pPr>
            <a:r>
              <a:rPr lang="en-US" sz="4200">
                <a:solidFill>
                  <a:srgbClr val="0A396D"/>
                </a:solidFill>
                <a:latin typeface="League Spartan"/>
              </a:rPr>
              <a:t>Optimasi Hyperparameter</a:t>
            </a:r>
          </a:p>
        </p:txBody>
      </p:sp>
      <p:sp>
        <p:nvSpPr>
          <p:cNvPr name="TextBox 19" id="19"/>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14</a:t>
            </a:r>
          </a:p>
        </p:txBody>
      </p:sp>
      <p:sp>
        <p:nvSpPr>
          <p:cNvPr name="TextBox 20" id="20"/>
          <p:cNvSpPr txBox="true"/>
          <p:nvPr/>
        </p:nvSpPr>
        <p:spPr>
          <a:xfrm rot="0">
            <a:off x="1285323" y="1171956"/>
            <a:ext cx="6181648"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Regresi dengan 3 Model</a:t>
            </a:r>
          </a:p>
        </p:txBody>
      </p:sp>
      <p:sp>
        <p:nvSpPr>
          <p:cNvPr name="TextBox 21" id="21"/>
          <p:cNvSpPr txBox="true"/>
          <p:nvPr/>
        </p:nvSpPr>
        <p:spPr>
          <a:xfrm rot="0">
            <a:off x="1285323" y="5459298"/>
            <a:ext cx="8570847"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Klasifikasi dengan 3 Model</a:t>
            </a:r>
          </a:p>
        </p:txBody>
      </p:sp>
      <p:sp>
        <p:nvSpPr>
          <p:cNvPr name="TextBox 22" id="22"/>
          <p:cNvSpPr txBox="true"/>
          <p:nvPr/>
        </p:nvSpPr>
        <p:spPr>
          <a:xfrm rot="0">
            <a:off x="14341368" y="2639898"/>
            <a:ext cx="3636168" cy="5695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Bold"/>
              </a:rPr>
              <a:t>Sebelum melakukan Pembangunan Model, Peneliti melakukan beberapa percobaan Tuning Hyperparameter menggunakan GridSearch. Hyperparameter adalah parameter yang digunakan untuk mengontrol proses pembelajaran mesin. Mereka tidak dipelajari secara langsung dari data, tetapi harus diset sebelum proses pelatihan dimulai.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6051363" y="1362455"/>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3818905" y="3418151"/>
            <a:ext cx="7945885" cy="3973046"/>
            <a:chOff x="0" y="0"/>
            <a:chExt cx="807789" cy="403905"/>
          </a:xfrm>
        </p:grpSpPr>
        <p:sp>
          <p:nvSpPr>
            <p:cNvPr name="Freeform 4" id="4"/>
            <p:cNvSpPr/>
            <p:nvPr/>
          </p:nvSpPr>
          <p:spPr>
            <a:xfrm flipH="false" flipV="false" rot="0">
              <a:off x="0" y="0"/>
              <a:ext cx="807789" cy="403905"/>
            </a:xfrm>
            <a:custGeom>
              <a:avLst/>
              <a:gdLst/>
              <a:ahLst/>
              <a:cxnLst/>
              <a:rect r="r" b="b" t="t" l="l"/>
              <a:pathLst>
                <a:path h="403905" w="807789">
                  <a:moveTo>
                    <a:pt x="0" y="0"/>
                  </a:moveTo>
                  <a:lnTo>
                    <a:pt x="807789" y="0"/>
                  </a:lnTo>
                  <a:lnTo>
                    <a:pt x="807789" y="403905"/>
                  </a:lnTo>
                  <a:lnTo>
                    <a:pt x="0" y="403905"/>
                  </a:lnTo>
                  <a:close/>
                </a:path>
              </a:pathLst>
            </a:custGeom>
            <a:solidFill>
              <a:srgbClr val="0A396D"/>
            </a:solidFill>
          </p:spPr>
        </p:sp>
        <p:sp>
          <p:nvSpPr>
            <p:cNvPr name="TextBox 5" id="5"/>
            <p:cNvSpPr txBox="true"/>
            <p:nvPr/>
          </p:nvSpPr>
          <p:spPr>
            <a:xfrm>
              <a:off x="0" y="0"/>
              <a:ext cx="807789" cy="403905"/>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285323" y="1789872"/>
            <a:ext cx="10220100" cy="3256558"/>
            <a:chOff x="0" y="0"/>
            <a:chExt cx="2550821" cy="812800"/>
          </a:xfrm>
        </p:grpSpPr>
        <p:sp>
          <p:nvSpPr>
            <p:cNvPr name="Freeform 10" id="10"/>
            <p:cNvSpPr/>
            <p:nvPr/>
          </p:nvSpPr>
          <p:spPr>
            <a:xfrm flipH="false" flipV="false" rot="0">
              <a:off x="0" y="0"/>
              <a:ext cx="2550821" cy="812800"/>
            </a:xfrm>
            <a:custGeom>
              <a:avLst/>
              <a:gdLst/>
              <a:ahLst/>
              <a:cxnLst/>
              <a:rect r="r" b="b" t="t" l="l"/>
              <a:pathLst>
                <a:path h="812800" w="2550821">
                  <a:moveTo>
                    <a:pt x="17423" y="0"/>
                  </a:moveTo>
                  <a:lnTo>
                    <a:pt x="2533398" y="0"/>
                  </a:lnTo>
                  <a:cubicBezTo>
                    <a:pt x="2538019" y="0"/>
                    <a:pt x="2542451" y="1836"/>
                    <a:pt x="2545718" y="5103"/>
                  </a:cubicBezTo>
                  <a:cubicBezTo>
                    <a:pt x="2548986" y="8370"/>
                    <a:pt x="2550821" y="12802"/>
                    <a:pt x="2550821" y="17423"/>
                  </a:cubicBezTo>
                  <a:lnTo>
                    <a:pt x="2550821" y="795377"/>
                  </a:lnTo>
                  <a:cubicBezTo>
                    <a:pt x="2550821" y="799998"/>
                    <a:pt x="2548986" y="804429"/>
                    <a:pt x="2545718" y="807697"/>
                  </a:cubicBezTo>
                  <a:cubicBezTo>
                    <a:pt x="2542451" y="810964"/>
                    <a:pt x="2538019" y="812800"/>
                    <a:pt x="2533398" y="812800"/>
                  </a:cubicBezTo>
                  <a:lnTo>
                    <a:pt x="17423" y="812800"/>
                  </a:lnTo>
                  <a:cubicBezTo>
                    <a:pt x="12802" y="812800"/>
                    <a:pt x="8370" y="810964"/>
                    <a:pt x="5103" y="807697"/>
                  </a:cubicBezTo>
                  <a:cubicBezTo>
                    <a:pt x="1836" y="804429"/>
                    <a:pt x="0" y="799998"/>
                    <a:pt x="0" y="795377"/>
                  </a:cubicBezTo>
                  <a:lnTo>
                    <a:pt x="0" y="17423"/>
                  </a:lnTo>
                  <a:cubicBezTo>
                    <a:pt x="0" y="12802"/>
                    <a:pt x="1836" y="8370"/>
                    <a:pt x="5103" y="5103"/>
                  </a:cubicBezTo>
                  <a:cubicBezTo>
                    <a:pt x="8370" y="1836"/>
                    <a:pt x="12802" y="0"/>
                    <a:pt x="17423" y="0"/>
                  </a:cubicBezTo>
                  <a:close/>
                </a:path>
              </a:pathLst>
            </a:custGeom>
            <a:blipFill>
              <a:blip r:embed="rId2"/>
              <a:stretch>
                <a:fillRect l="0" t="-635" r="0" b="-635"/>
              </a:stretch>
            </a:blipFill>
          </p:spPr>
        </p:sp>
      </p:grpSp>
      <p:grpSp>
        <p:nvGrpSpPr>
          <p:cNvPr name="Group 11" id="11"/>
          <p:cNvGrpSpPr/>
          <p:nvPr/>
        </p:nvGrpSpPr>
        <p:grpSpPr>
          <a:xfrm rot="0">
            <a:off x="1285323" y="6189429"/>
            <a:ext cx="10220100" cy="3068871"/>
            <a:chOff x="0" y="0"/>
            <a:chExt cx="3086925" cy="926936"/>
          </a:xfrm>
        </p:grpSpPr>
        <p:sp>
          <p:nvSpPr>
            <p:cNvPr name="Freeform 12" id="12"/>
            <p:cNvSpPr/>
            <p:nvPr/>
          </p:nvSpPr>
          <p:spPr>
            <a:xfrm flipH="false" flipV="false" rot="0">
              <a:off x="0" y="0"/>
              <a:ext cx="3086925" cy="926936"/>
            </a:xfrm>
            <a:custGeom>
              <a:avLst/>
              <a:gdLst/>
              <a:ahLst/>
              <a:cxnLst/>
              <a:rect r="r" b="b" t="t" l="l"/>
              <a:pathLst>
                <a:path h="926936" w="3086925">
                  <a:moveTo>
                    <a:pt x="17423" y="0"/>
                  </a:moveTo>
                  <a:lnTo>
                    <a:pt x="3069502" y="0"/>
                  </a:lnTo>
                  <a:cubicBezTo>
                    <a:pt x="3079125" y="0"/>
                    <a:pt x="3086925" y="7801"/>
                    <a:pt x="3086925" y="17423"/>
                  </a:cubicBezTo>
                  <a:lnTo>
                    <a:pt x="3086925" y="909513"/>
                  </a:lnTo>
                  <a:cubicBezTo>
                    <a:pt x="3086925" y="914134"/>
                    <a:pt x="3085090" y="918565"/>
                    <a:pt x="3081822" y="921833"/>
                  </a:cubicBezTo>
                  <a:cubicBezTo>
                    <a:pt x="3078555" y="925100"/>
                    <a:pt x="3074123" y="926936"/>
                    <a:pt x="3069502" y="926936"/>
                  </a:cubicBezTo>
                  <a:lnTo>
                    <a:pt x="17423" y="926936"/>
                  </a:lnTo>
                  <a:cubicBezTo>
                    <a:pt x="12802" y="926936"/>
                    <a:pt x="8370" y="925100"/>
                    <a:pt x="5103" y="921833"/>
                  </a:cubicBezTo>
                  <a:cubicBezTo>
                    <a:pt x="1836" y="918565"/>
                    <a:pt x="0" y="914134"/>
                    <a:pt x="0" y="909513"/>
                  </a:cubicBezTo>
                  <a:lnTo>
                    <a:pt x="0" y="17423"/>
                  </a:lnTo>
                  <a:cubicBezTo>
                    <a:pt x="0" y="12802"/>
                    <a:pt x="1836" y="8370"/>
                    <a:pt x="5103" y="5103"/>
                  </a:cubicBezTo>
                  <a:cubicBezTo>
                    <a:pt x="8370" y="1836"/>
                    <a:pt x="12802" y="0"/>
                    <a:pt x="17423" y="0"/>
                  </a:cubicBezTo>
                  <a:close/>
                </a:path>
              </a:pathLst>
            </a:custGeom>
            <a:blipFill>
              <a:blip r:embed="rId3"/>
              <a:stretch>
                <a:fillRect l="0" t="-1411" r="0" b="-1411"/>
              </a:stretch>
            </a:blipFill>
          </p:spPr>
        </p:sp>
      </p:grpSp>
      <p:sp>
        <p:nvSpPr>
          <p:cNvPr name="TextBox 13" id="13"/>
          <p:cNvSpPr txBox="true"/>
          <p:nvPr/>
        </p:nvSpPr>
        <p:spPr>
          <a:xfrm rot="0">
            <a:off x="7989209" y="604266"/>
            <a:ext cx="9421094" cy="605790"/>
          </a:xfrm>
          <a:prstGeom prst="rect">
            <a:avLst/>
          </a:prstGeom>
        </p:spPr>
        <p:txBody>
          <a:bodyPr anchor="t" rtlCol="false" tIns="0" lIns="0" bIns="0" rIns="0">
            <a:spAutoFit/>
          </a:bodyPr>
          <a:lstStyle/>
          <a:p>
            <a:pPr algn="r">
              <a:lnSpc>
                <a:spcPts val="4620"/>
              </a:lnSpc>
            </a:pPr>
            <a:r>
              <a:rPr lang="en-US" sz="4200">
                <a:solidFill>
                  <a:srgbClr val="0A396D"/>
                </a:solidFill>
                <a:latin typeface="League Spartan"/>
              </a:rPr>
              <a:t>Evaluasi dan Fine Tuning</a:t>
            </a:r>
          </a:p>
        </p:txBody>
      </p:sp>
      <p:sp>
        <p:nvSpPr>
          <p:cNvPr name="TextBox 14" id="14"/>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15</a:t>
            </a:r>
          </a:p>
        </p:txBody>
      </p:sp>
      <p:sp>
        <p:nvSpPr>
          <p:cNvPr name="TextBox 15" id="15"/>
          <p:cNvSpPr txBox="true"/>
          <p:nvPr/>
        </p:nvSpPr>
        <p:spPr>
          <a:xfrm rot="0">
            <a:off x="1285323" y="1171956"/>
            <a:ext cx="6181648"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Regresi dengan 3 Model</a:t>
            </a:r>
          </a:p>
        </p:txBody>
      </p:sp>
      <p:sp>
        <p:nvSpPr>
          <p:cNvPr name="TextBox 16" id="16"/>
          <p:cNvSpPr txBox="true"/>
          <p:nvPr/>
        </p:nvSpPr>
        <p:spPr>
          <a:xfrm rot="0">
            <a:off x="1285323" y="5570305"/>
            <a:ext cx="8570847"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Klasifikasi dengan 3 Model</a:t>
            </a:r>
          </a:p>
        </p:txBody>
      </p:sp>
      <p:sp>
        <p:nvSpPr>
          <p:cNvPr name="TextBox 17" id="17"/>
          <p:cNvSpPr txBox="true"/>
          <p:nvPr/>
        </p:nvSpPr>
        <p:spPr>
          <a:xfrm rot="0">
            <a:off x="14039481" y="3573970"/>
            <a:ext cx="4054808" cy="3604259"/>
          </a:xfrm>
          <a:prstGeom prst="rect">
            <a:avLst/>
          </a:prstGeom>
        </p:spPr>
        <p:txBody>
          <a:bodyPr anchor="t" rtlCol="false" tIns="0" lIns="0" bIns="0" rIns="0">
            <a:spAutoFit/>
          </a:bodyPr>
          <a:lstStyle/>
          <a:p>
            <a:pPr algn="l">
              <a:lnSpc>
                <a:spcPts val="2850"/>
              </a:lnSpc>
            </a:pPr>
            <a:r>
              <a:rPr lang="en-US" sz="1900">
                <a:solidFill>
                  <a:srgbClr val="FFFFFF"/>
                </a:solidFill>
                <a:latin typeface="Montserrat Bold"/>
              </a:rPr>
              <a:t>Setelah pengetesan dan percobaan untuk mencari Parameter terbaik, peneliti melakukan Fine-Tuning pada model menggunakan GridSearchCV untuk pengetesan apakah jika dilakukan Fine-Tuning performa model akan meningkat atau tidak.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6051363" y="1362455"/>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896827" y="5928243"/>
            <a:ext cx="7945885" cy="3843615"/>
            <a:chOff x="0" y="0"/>
            <a:chExt cx="807789" cy="390747"/>
          </a:xfrm>
        </p:grpSpPr>
        <p:sp>
          <p:nvSpPr>
            <p:cNvPr name="Freeform 4" id="4"/>
            <p:cNvSpPr/>
            <p:nvPr/>
          </p:nvSpPr>
          <p:spPr>
            <a:xfrm flipH="false" flipV="false" rot="0">
              <a:off x="0" y="0"/>
              <a:ext cx="807789" cy="390747"/>
            </a:xfrm>
            <a:custGeom>
              <a:avLst/>
              <a:gdLst/>
              <a:ahLst/>
              <a:cxnLst/>
              <a:rect r="r" b="b" t="t" l="l"/>
              <a:pathLst>
                <a:path h="390747" w="807789">
                  <a:moveTo>
                    <a:pt x="0" y="0"/>
                  </a:moveTo>
                  <a:lnTo>
                    <a:pt x="807789" y="0"/>
                  </a:lnTo>
                  <a:lnTo>
                    <a:pt x="807789" y="390747"/>
                  </a:lnTo>
                  <a:lnTo>
                    <a:pt x="0" y="390747"/>
                  </a:lnTo>
                  <a:close/>
                </a:path>
              </a:pathLst>
            </a:custGeom>
            <a:solidFill>
              <a:srgbClr val="0A396D"/>
            </a:solidFill>
          </p:spPr>
        </p:sp>
        <p:sp>
          <p:nvSpPr>
            <p:cNvPr name="TextBox 5" id="5"/>
            <p:cNvSpPr txBox="true"/>
            <p:nvPr/>
          </p:nvSpPr>
          <p:spPr>
            <a:xfrm>
              <a:off x="0" y="0"/>
              <a:ext cx="807789" cy="390747"/>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1285323" y="1789872"/>
            <a:ext cx="6703886" cy="3256558"/>
            <a:chOff x="0" y="0"/>
            <a:chExt cx="1673214" cy="812800"/>
          </a:xfrm>
        </p:grpSpPr>
        <p:sp>
          <p:nvSpPr>
            <p:cNvPr name="Freeform 10" id="10"/>
            <p:cNvSpPr/>
            <p:nvPr/>
          </p:nvSpPr>
          <p:spPr>
            <a:xfrm flipH="false" flipV="false" rot="0">
              <a:off x="0" y="0"/>
              <a:ext cx="1673214" cy="812800"/>
            </a:xfrm>
            <a:custGeom>
              <a:avLst/>
              <a:gdLst/>
              <a:ahLst/>
              <a:cxnLst/>
              <a:rect r="r" b="b" t="t" l="l"/>
              <a:pathLst>
                <a:path h="812800" w="1673214">
                  <a:moveTo>
                    <a:pt x="26561" y="0"/>
                  </a:moveTo>
                  <a:lnTo>
                    <a:pt x="1646653" y="0"/>
                  </a:lnTo>
                  <a:cubicBezTo>
                    <a:pt x="1653697" y="0"/>
                    <a:pt x="1660453" y="2798"/>
                    <a:pt x="1665435" y="7780"/>
                  </a:cubicBezTo>
                  <a:cubicBezTo>
                    <a:pt x="1670416" y="12761"/>
                    <a:pt x="1673214" y="19517"/>
                    <a:pt x="1673214" y="26561"/>
                  </a:cubicBezTo>
                  <a:lnTo>
                    <a:pt x="1673214" y="786239"/>
                  </a:lnTo>
                  <a:cubicBezTo>
                    <a:pt x="1673214" y="800908"/>
                    <a:pt x="1661322" y="812800"/>
                    <a:pt x="1646653" y="812800"/>
                  </a:cubicBezTo>
                  <a:lnTo>
                    <a:pt x="26561" y="812800"/>
                  </a:lnTo>
                  <a:cubicBezTo>
                    <a:pt x="11892" y="812800"/>
                    <a:pt x="0" y="800908"/>
                    <a:pt x="0" y="786239"/>
                  </a:cubicBezTo>
                  <a:lnTo>
                    <a:pt x="0" y="26561"/>
                  </a:lnTo>
                  <a:cubicBezTo>
                    <a:pt x="0" y="11892"/>
                    <a:pt x="11892" y="0"/>
                    <a:pt x="26561" y="0"/>
                  </a:cubicBezTo>
                  <a:close/>
                </a:path>
              </a:pathLst>
            </a:custGeom>
            <a:blipFill>
              <a:blip r:embed="rId2"/>
              <a:stretch>
                <a:fillRect l="-235" t="0" r="-235" b="0"/>
              </a:stretch>
            </a:blipFill>
          </p:spPr>
        </p:sp>
      </p:grpSp>
      <p:grpSp>
        <p:nvGrpSpPr>
          <p:cNvPr name="Group 11" id="11"/>
          <p:cNvGrpSpPr/>
          <p:nvPr/>
        </p:nvGrpSpPr>
        <p:grpSpPr>
          <a:xfrm rot="0">
            <a:off x="9144000" y="2194029"/>
            <a:ext cx="6060511" cy="7468428"/>
            <a:chOff x="0" y="0"/>
            <a:chExt cx="1830544" cy="2255798"/>
          </a:xfrm>
        </p:grpSpPr>
        <p:sp>
          <p:nvSpPr>
            <p:cNvPr name="Freeform 12" id="12"/>
            <p:cNvSpPr/>
            <p:nvPr/>
          </p:nvSpPr>
          <p:spPr>
            <a:xfrm flipH="false" flipV="false" rot="0">
              <a:off x="0" y="0"/>
              <a:ext cx="1830544" cy="2255798"/>
            </a:xfrm>
            <a:custGeom>
              <a:avLst/>
              <a:gdLst/>
              <a:ahLst/>
              <a:cxnLst/>
              <a:rect r="r" b="b" t="t" l="l"/>
              <a:pathLst>
                <a:path h="2255798" w="1830544">
                  <a:moveTo>
                    <a:pt x="29381" y="0"/>
                  </a:moveTo>
                  <a:lnTo>
                    <a:pt x="1801163" y="0"/>
                  </a:lnTo>
                  <a:cubicBezTo>
                    <a:pt x="1808955" y="0"/>
                    <a:pt x="1816428" y="3095"/>
                    <a:pt x="1821939" y="8606"/>
                  </a:cubicBezTo>
                  <a:cubicBezTo>
                    <a:pt x="1827449" y="14116"/>
                    <a:pt x="1830544" y="21589"/>
                    <a:pt x="1830544" y="29381"/>
                  </a:cubicBezTo>
                  <a:lnTo>
                    <a:pt x="1830544" y="2226417"/>
                  </a:lnTo>
                  <a:cubicBezTo>
                    <a:pt x="1830544" y="2234209"/>
                    <a:pt x="1827449" y="2241682"/>
                    <a:pt x="1821939" y="2247192"/>
                  </a:cubicBezTo>
                  <a:cubicBezTo>
                    <a:pt x="1816428" y="2252702"/>
                    <a:pt x="1808955" y="2255798"/>
                    <a:pt x="1801163" y="2255798"/>
                  </a:cubicBezTo>
                  <a:lnTo>
                    <a:pt x="29381" y="2255798"/>
                  </a:lnTo>
                  <a:cubicBezTo>
                    <a:pt x="21589" y="2255798"/>
                    <a:pt x="14116" y="2252702"/>
                    <a:pt x="8606" y="2247192"/>
                  </a:cubicBezTo>
                  <a:cubicBezTo>
                    <a:pt x="3095" y="2241682"/>
                    <a:pt x="0" y="2234209"/>
                    <a:pt x="0" y="2226417"/>
                  </a:cubicBezTo>
                  <a:lnTo>
                    <a:pt x="0" y="29381"/>
                  </a:lnTo>
                  <a:cubicBezTo>
                    <a:pt x="0" y="21589"/>
                    <a:pt x="3095" y="14116"/>
                    <a:pt x="8606" y="8606"/>
                  </a:cubicBezTo>
                  <a:cubicBezTo>
                    <a:pt x="14116" y="3095"/>
                    <a:pt x="21589" y="0"/>
                    <a:pt x="29381" y="0"/>
                  </a:cubicBezTo>
                  <a:close/>
                </a:path>
              </a:pathLst>
            </a:custGeom>
            <a:blipFill>
              <a:blip r:embed="rId3"/>
              <a:stretch>
                <a:fillRect l="-409" t="0" r="-409" b="-14133"/>
              </a:stretch>
            </a:blipFill>
          </p:spPr>
        </p:sp>
      </p:grpSp>
      <p:sp>
        <p:nvSpPr>
          <p:cNvPr name="TextBox 13" id="13"/>
          <p:cNvSpPr txBox="true"/>
          <p:nvPr/>
        </p:nvSpPr>
        <p:spPr>
          <a:xfrm rot="0">
            <a:off x="7989209" y="604266"/>
            <a:ext cx="9421094" cy="605790"/>
          </a:xfrm>
          <a:prstGeom prst="rect">
            <a:avLst/>
          </a:prstGeom>
        </p:spPr>
        <p:txBody>
          <a:bodyPr anchor="t" rtlCol="false" tIns="0" lIns="0" bIns="0" rIns="0">
            <a:spAutoFit/>
          </a:bodyPr>
          <a:lstStyle/>
          <a:p>
            <a:pPr algn="r">
              <a:lnSpc>
                <a:spcPts val="4620"/>
              </a:lnSpc>
            </a:pPr>
            <a:r>
              <a:rPr lang="en-US" sz="4200">
                <a:solidFill>
                  <a:srgbClr val="0A396D"/>
                </a:solidFill>
                <a:latin typeface="League Spartan"/>
              </a:rPr>
              <a:t>Evaluasi dan Fine Tuning</a:t>
            </a:r>
          </a:p>
        </p:txBody>
      </p:sp>
      <p:sp>
        <p:nvSpPr>
          <p:cNvPr name="TextBox 14" id="14"/>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16</a:t>
            </a:r>
          </a:p>
        </p:txBody>
      </p:sp>
      <p:sp>
        <p:nvSpPr>
          <p:cNvPr name="TextBox 15" id="15"/>
          <p:cNvSpPr txBox="true"/>
          <p:nvPr/>
        </p:nvSpPr>
        <p:spPr>
          <a:xfrm rot="0">
            <a:off x="1285323" y="1171956"/>
            <a:ext cx="6181648"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Regresi dengan 3 Model</a:t>
            </a:r>
          </a:p>
        </p:txBody>
      </p:sp>
      <p:sp>
        <p:nvSpPr>
          <p:cNvPr name="TextBox 16" id="16"/>
          <p:cNvSpPr txBox="true"/>
          <p:nvPr/>
        </p:nvSpPr>
        <p:spPr>
          <a:xfrm rot="0">
            <a:off x="9144000" y="1580323"/>
            <a:ext cx="8570847" cy="361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Arsitektur Klasifikasi dengan 3 Model</a:t>
            </a:r>
          </a:p>
        </p:txBody>
      </p:sp>
      <p:sp>
        <p:nvSpPr>
          <p:cNvPr name="TextBox 17" id="17"/>
          <p:cNvSpPr txBox="true"/>
          <p:nvPr/>
        </p:nvSpPr>
        <p:spPr>
          <a:xfrm rot="0">
            <a:off x="190224" y="6200321"/>
            <a:ext cx="6699373" cy="3242309"/>
          </a:xfrm>
          <a:prstGeom prst="rect">
            <a:avLst/>
          </a:prstGeom>
        </p:spPr>
        <p:txBody>
          <a:bodyPr anchor="t" rtlCol="false" tIns="0" lIns="0" bIns="0" rIns="0">
            <a:spAutoFit/>
          </a:bodyPr>
          <a:lstStyle/>
          <a:p>
            <a:pPr algn="l">
              <a:lnSpc>
                <a:spcPts val="2850"/>
              </a:lnSpc>
            </a:pPr>
            <a:r>
              <a:rPr lang="en-US" sz="1900">
                <a:solidFill>
                  <a:srgbClr val="FFFFFF"/>
                </a:solidFill>
                <a:latin typeface="Montserrat Bold"/>
              </a:rPr>
              <a:t>Setelah parameter terbaik didapatkan dan sudah dilakukan Fine-Tuning, proses selanjutnya adalah melakukan evaluasi terhadap model tersebut menggunakan metrik-metrik seperti Mean Squared Error (MSE), untuk mengukur seberapa baik model dapat memprediksi QoS. Akurasi diukur dengan MAE dan RMSE antara nilai aktual dan prediksi. Setlah itu dilakukan tuning untuk menentukan parameter terbaik yang akan dipakai.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85323" y="1718260"/>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261330" y="-416707"/>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261330" y="5079584"/>
            <a:ext cx="1163219" cy="1163219"/>
          </a:xfrm>
          <a:custGeom>
            <a:avLst/>
            <a:gdLst/>
            <a:ahLst/>
            <a:cxnLst/>
            <a:rect r="r" b="b" t="t" l="l"/>
            <a:pathLst>
              <a:path h="1163219" w="1163219">
                <a:moveTo>
                  <a:pt x="0" y="1163220"/>
                </a:moveTo>
                <a:lnTo>
                  <a:pt x="1163220" y="1163220"/>
                </a:lnTo>
                <a:lnTo>
                  <a:pt x="1163220"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282001" y="2223641"/>
            <a:ext cx="6447284" cy="3750223"/>
            <a:chOff x="0" y="0"/>
            <a:chExt cx="1397344" cy="812800"/>
          </a:xfrm>
        </p:grpSpPr>
        <p:sp>
          <p:nvSpPr>
            <p:cNvPr name="Freeform 11" id="11"/>
            <p:cNvSpPr/>
            <p:nvPr/>
          </p:nvSpPr>
          <p:spPr>
            <a:xfrm flipH="false" flipV="false" rot="0">
              <a:off x="0" y="0"/>
              <a:ext cx="1397344" cy="812800"/>
            </a:xfrm>
            <a:custGeom>
              <a:avLst/>
              <a:gdLst/>
              <a:ahLst/>
              <a:cxnLst/>
              <a:rect r="r" b="b" t="t" l="l"/>
              <a:pathLst>
                <a:path h="812800" w="1397344">
                  <a:moveTo>
                    <a:pt x="27618" y="0"/>
                  </a:moveTo>
                  <a:lnTo>
                    <a:pt x="1369726" y="0"/>
                  </a:lnTo>
                  <a:cubicBezTo>
                    <a:pt x="1377051" y="0"/>
                    <a:pt x="1384076" y="2910"/>
                    <a:pt x="1389255" y="8089"/>
                  </a:cubicBezTo>
                  <a:cubicBezTo>
                    <a:pt x="1394435" y="13269"/>
                    <a:pt x="1397344" y="20294"/>
                    <a:pt x="1397344" y="27618"/>
                  </a:cubicBezTo>
                  <a:lnTo>
                    <a:pt x="1397344" y="785182"/>
                  </a:lnTo>
                  <a:cubicBezTo>
                    <a:pt x="1397344" y="800435"/>
                    <a:pt x="1384979" y="812800"/>
                    <a:pt x="1369726" y="812800"/>
                  </a:cubicBezTo>
                  <a:lnTo>
                    <a:pt x="27618" y="812800"/>
                  </a:lnTo>
                  <a:cubicBezTo>
                    <a:pt x="20294" y="812800"/>
                    <a:pt x="13269" y="809890"/>
                    <a:pt x="8089" y="804711"/>
                  </a:cubicBezTo>
                  <a:cubicBezTo>
                    <a:pt x="2910" y="799531"/>
                    <a:pt x="0" y="792506"/>
                    <a:pt x="0" y="785182"/>
                  </a:cubicBezTo>
                  <a:lnTo>
                    <a:pt x="0" y="27618"/>
                  </a:lnTo>
                  <a:cubicBezTo>
                    <a:pt x="0" y="20294"/>
                    <a:pt x="2910" y="13269"/>
                    <a:pt x="8089" y="8089"/>
                  </a:cubicBezTo>
                  <a:cubicBezTo>
                    <a:pt x="13269" y="2910"/>
                    <a:pt x="20294" y="0"/>
                    <a:pt x="27618" y="0"/>
                  </a:cubicBezTo>
                  <a:close/>
                </a:path>
              </a:pathLst>
            </a:custGeom>
            <a:blipFill>
              <a:blip r:embed="rId4"/>
              <a:stretch>
                <a:fillRect l="0" t="-464" r="0" b="-464"/>
              </a:stretch>
            </a:blipFill>
          </p:spPr>
        </p:sp>
      </p:grpSp>
      <p:grpSp>
        <p:nvGrpSpPr>
          <p:cNvPr name="Group 12" id="12"/>
          <p:cNvGrpSpPr/>
          <p:nvPr/>
        </p:nvGrpSpPr>
        <p:grpSpPr>
          <a:xfrm rot="0">
            <a:off x="1285323" y="2223641"/>
            <a:ext cx="6400549" cy="3723038"/>
            <a:chOff x="0" y="0"/>
            <a:chExt cx="1397344" cy="812800"/>
          </a:xfrm>
        </p:grpSpPr>
        <p:sp>
          <p:nvSpPr>
            <p:cNvPr name="Freeform 13" id="13"/>
            <p:cNvSpPr/>
            <p:nvPr/>
          </p:nvSpPr>
          <p:spPr>
            <a:xfrm flipH="false" flipV="false" rot="0">
              <a:off x="0" y="0"/>
              <a:ext cx="1397344" cy="812800"/>
            </a:xfrm>
            <a:custGeom>
              <a:avLst/>
              <a:gdLst/>
              <a:ahLst/>
              <a:cxnLst/>
              <a:rect r="r" b="b" t="t" l="l"/>
              <a:pathLst>
                <a:path h="812800" w="1397344">
                  <a:moveTo>
                    <a:pt x="27820" y="0"/>
                  </a:moveTo>
                  <a:lnTo>
                    <a:pt x="1369524" y="0"/>
                  </a:lnTo>
                  <a:cubicBezTo>
                    <a:pt x="1376903" y="0"/>
                    <a:pt x="1383979" y="2931"/>
                    <a:pt x="1389196" y="8148"/>
                  </a:cubicBezTo>
                  <a:cubicBezTo>
                    <a:pt x="1394413" y="13366"/>
                    <a:pt x="1397344" y="20442"/>
                    <a:pt x="1397344" y="27820"/>
                  </a:cubicBezTo>
                  <a:lnTo>
                    <a:pt x="1397344" y="784980"/>
                  </a:lnTo>
                  <a:cubicBezTo>
                    <a:pt x="1397344" y="800345"/>
                    <a:pt x="1384889" y="812800"/>
                    <a:pt x="1369524" y="812800"/>
                  </a:cubicBezTo>
                  <a:lnTo>
                    <a:pt x="27820" y="812800"/>
                  </a:lnTo>
                  <a:cubicBezTo>
                    <a:pt x="12455" y="812800"/>
                    <a:pt x="0" y="800345"/>
                    <a:pt x="0" y="784980"/>
                  </a:cubicBezTo>
                  <a:lnTo>
                    <a:pt x="0" y="27820"/>
                  </a:lnTo>
                  <a:cubicBezTo>
                    <a:pt x="0" y="12455"/>
                    <a:pt x="12455" y="0"/>
                    <a:pt x="27820" y="0"/>
                  </a:cubicBezTo>
                  <a:close/>
                </a:path>
              </a:pathLst>
            </a:custGeom>
            <a:blipFill>
              <a:blip r:embed="rId5"/>
              <a:stretch>
                <a:fillRect l="-1862" t="0" r="-1862" b="0"/>
              </a:stretch>
            </a:blipFill>
          </p:spPr>
        </p:sp>
      </p:grpSp>
      <p:grpSp>
        <p:nvGrpSpPr>
          <p:cNvPr name="Group 14" id="14"/>
          <p:cNvGrpSpPr/>
          <p:nvPr/>
        </p:nvGrpSpPr>
        <p:grpSpPr>
          <a:xfrm rot="0">
            <a:off x="1285323" y="6103295"/>
            <a:ext cx="6400549" cy="3723038"/>
            <a:chOff x="0" y="0"/>
            <a:chExt cx="1397344" cy="812800"/>
          </a:xfrm>
        </p:grpSpPr>
        <p:sp>
          <p:nvSpPr>
            <p:cNvPr name="Freeform 15" id="15"/>
            <p:cNvSpPr/>
            <p:nvPr/>
          </p:nvSpPr>
          <p:spPr>
            <a:xfrm flipH="false" flipV="false" rot="0">
              <a:off x="0" y="0"/>
              <a:ext cx="1397344" cy="812800"/>
            </a:xfrm>
            <a:custGeom>
              <a:avLst/>
              <a:gdLst/>
              <a:ahLst/>
              <a:cxnLst/>
              <a:rect r="r" b="b" t="t" l="l"/>
              <a:pathLst>
                <a:path h="812800" w="1397344">
                  <a:moveTo>
                    <a:pt x="27820" y="0"/>
                  </a:moveTo>
                  <a:lnTo>
                    <a:pt x="1369524" y="0"/>
                  </a:lnTo>
                  <a:cubicBezTo>
                    <a:pt x="1376903" y="0"/>
                    <a:pt x="1383979" y="2931"/>
                    <a:pt x="1389196" y="8148"/>
                  </a:cubicBezTo>
                  <a:cubicBezTo>
                    <a:pt x="1394413" y="13366"/>
                    <a:pt x="1397344" y="20442"/>
                    <a:pt x="1397344" y="27820"/>
                  </a:cubicBezTo>
                  <a:lnTo>
                    <a:pt x="1397344" y="784980"/>
                  </a:lnTo>
                  <a:cubicBezTo>
                    <a:pt x="1397344" y="800345"/>
                    <a:pt x="1384889" y="812800"/>
                    <a:pt x="1369524" y="812800"/>
                  </a:cubicBezTo>
                  <a:lnTo>
                    <a:pt x="27820" y="812800"/>
                  </a:lnTo>
                  <a:cubicBezTo>
                    <a:pt x="12455" y="812800"/>
                    <a:pt x="0" y="800345"/>
                    <a:pt x="0" y="784980"/>
                  </a:cubicBezTo>
                  <a:lnTo>
                    <a:pt x="0" y="27820"/>
                  </a:lnTo>
                  <a:cubicBezTo>
                    <a:pt x="0" y="12455"/>
                    <a:pt x="12455" y="0"/>
                    <a:pt x="27820" y="0"/>
                  </a:cubicBezTo>
                  <a:close/>
                </a:path>
              </a:pathLst>
            </a:custGeom>
            <a:blipFill>
              <a:blip r:embed="rId6"/>
              <a:stretch>
                <a:fillRect l="-4994" t="0" r="-4994" b="0"/>
              </a:stretch>
            </a:blipFill>
          </p:spPr>
        </p:sp>
      </p:grpSp>
      <p:sp>
        <p:nvSpPr>
          <p:cNvPr name="TextBox 16" id="16"/>
          <p:cNvSpPr txBox="true"/>
          <p:nvPr/>
        </p:nvSpPr>
        <p:spPr>
          <a:xfrm rot="0">
            <a:off x="1285323" y="1093420"/>
            <a:ext cx="9421094" cy="605790"/>
          </a:xfrm>
          <a:prstGeom prst="rect">
            <a:avLst/>
          </a:prstGeom>
        </p:spPr>
        <p:txBody>
          <a:bodyPr anchor="t" rtlCol="false" tIns="0" lIns="0" bIns="0" rIns="0">
            <a:spAutoFit/>
          </a:bodyPr>
          <a:lstStyle/>
          <a:p>
            <a:pPr algn="l">
              <a:lnSpc>
                <a:spcPts val="4620"/>
              </a:lnSpc>
            </a:pPr>
            <a:r>
              <a:rPr lang="en-US" sz="4200">
                <a:solidFill>
                  <a:srgbClr val="0A396D"/>
                </a:solidFill>
                <a:latin typeface="League Spartan"/>
              </a:rPr>
              <a:t>Pelatihan dan Evaluasi Model</a:t>
            </a:r>
          </a:p>
        </p:txBody>
      </p:sp>
      <p:sp>
        <p:nvSpPr>
          <p:cNvPr name="TextBox 17" id="17"/>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17</a:t>
            </a:r>
          </a:p>
        </p:txBody>
      </p:sp>
      <p:sp>
        <p:nvSpPr>
          <p:cNvPr name="TextBox 18" id="18"/>
          <p:cNvSpPr txBox="true"/>
          <p:nvPr/>
        </p:nvSpPr>
        <p:spPr>
          <a:xfrm rot="0">
            <a:off x="8282001" y="6185654"/>
            <a:ext cx="6853298" cy="3417569"/>
          </a:xfrm>
          <a:prstGeom prst="rect">
            <a:avLst/>
          </a:prstGeom>
        </p:spPr>
        <p:txBody>
          <a:bodyPr anchor="t" rtlCol="false" tIns="0" lIns="0" bIns="0" rIns="0">
            <a:spAutoFit/>
          </a:bodyPr>
          <a:lstStyle/>
          <a:p>
            <a:pPr algn="l">
              <a:lnSpc>
                <a:spcPts val="2700"/>
              </a:lnSpc>
            </a:pPr>
            <a:r>
              <a:rPr lang="en-US" sz="1800">
                <a:solidFill>
                  <a:srgbClr val="0A396D"/>
                </a:solidFill>
                <a:latin typeface="Montserrat Bold"/>
              </a:rPr>
              <a:t>Grafik menunjukkan perbandingan antara nilai QoS aktual dan nilai QoS yang diprediksi oleh model Random Forest Regressor. Di sini, sumbu x menunjukkan nilai aktual QoS, sementara sumbu y menunjukkan nilai QoS yang diprediksi oleh model. Setiap titik biru mewakili prediksi untuk satu data pengujian tertentu. Garis merah putus-putus adalah garis diagonal yang menunjukkan di mana nilai aktual dan nilai prediksi akan sama. Jika semua prediksi benar, titik-titik biru akan berada di sepanjang garis diagonal ini.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85323" y="1718260"/>
            <a:ext cx="909911"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4333889" y="1064845"/>
            <a:ext cx="4257096" cy="6659510"/>
            <a:chOff x="0" y="0"/>
            <a:chExt cx="432782" cy="677014"/>
          </a:xfrm>
        </p:grpSpPr>
        <p:sp>
          <p:nvSpPr>
            <p:cNvPr name="Freeform 4" id="4"/>
            <p:cNvSpPr/>
            <p:nvPr/>
          </p:nvSpPr>
          <p:spPr>
            <a:xfrm flipH="false" flipV="false" rot="0">
              <a:off x="0" y="0"/>
              <a:ext cx="432782" cy="677014"/>
            </a:xfrm>
            <a:custGeom>
              <a:avLst/>
              <a:gdLst/>
              <a:ahLst/>
              <a:cxnLst/>
              <a:rect r="r" b="b" t="t" l="l"/>
              <a:pathLst>
                <a:path h="677014" w="432782">
                  <a:moveTo>
                    <a:pt x="0" y="0"/>
                  </a:moveTo>
                  <a:lnTo>
                    <a:pt x="432782" y="0"/>
                  </a:lnTo>
                  <a:lnTo>
                    <a:pt x="432782" y="677014"/>
                  </a:lnTo>
                  <a:lnTo>
                    <a:pt x="0" y="677014"/>
                  </a:lnTo>
                  <a:close/>
                </a:path>
              </a:pathLst>
            </a:custGeom>
            <a:solidFill>
              <a:srgbClr val="0A396D"/>
            </a:solidFill>
          </p:spPr>
        </p:sp>
        <p:sp>
          <p:nvSpPr>
            <p:cNvPr name="TextBox 5" id="5"/>
            <p:cNvSpPr txBox="true"/>
            <p:nvPr/>
          </p:nvSpPr>
          <p:spPr>
            <a:xfrm>
              <a:off x="0" y="0"/>
              <a:ext cx="432782" cy="67701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true" rot="0">
            <a:off x="14333889" y="6561136"/>
            <a:ext cx="1163219" cy="1163219"/>
          </a:xfrm>
          <a:custGeom>
            <a:avLst/>
            <a:gdLst/>
            <a:ahLst/>
            <a:cxnLst/>
            <a:rect r="r" b="b" t="t" l="l"/>
            <a:pathLst>
              <a:path h="1163219" w="1163219">
                <a:moveTo>
                  <a:pt x="0" y="1163220"/>
                </a:moveTo>
                <a:lnTo>
                  <a:pt x="1163219" y="1163220"/>
                </a:lnTo>
                <a:lnTo>
                  <a:pt x="1163219" y="0"/>
                </a:lnTo>
                <a:lnTo>
                  <a:pt x="0" y="0"/>
                </a:lnTo>
                <a:lnTo>
                  <a:pt x="0" y="116322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653475" y="2840501"/>
            <a:ext cx="5250247" cy="4937118"/>
            <a:chOff x="0" y="0"/>
            <a:chExt cx="1397344" cy="1314006"/>
          </a:xfrm>
        </p:grpSpPr>
        <p:sp>
          <p:nvSpPr>
            <p:cNvPr name="Freeform 11" id="11"/>
            <p:cNvSpPr/>
            <p:nvPr/>
          </p:nvSpPr>
          <p:spPr>
            <a:xfrm flipH="false" flipV="false" rot="0">
              <a:off x="0" y="0"/>
              <a:ext cx="1397344" cy="1314006"/>
            </a:xfrm>
            <a:custGeom>
              <a:avLst/>
              <a:gdLst/>
              <a:ahLst/>
              <a:cxnLst/>
              <a:rect r="r" b="b" t="t" l="l"/>
              <a:pathLst>
                <a:path h="1314006" w="1397344">
                  <a:moveTo>
                    <a:pt x="33915" y="0"/>
                  </a:moveTo>
                  <a:lnTo>
                    <a:pt x="1363429" y="0"/>
                  </a:lnTo>
                  <a:cubicBezTo>
                    <a:pt x="1372424" y="0"/>
                    <a:pt x="1381050" y="3573"/>
                    <a:pt x="1387411" y="9934"/>
                  </a:cubicBezTo>
                  <a:cubicBezTo>
                    <a:pt x="1393771" y="16294"/>
                    <a:pt x="1397344" y="24920"/>
                    <a:pt x="1397344" y="33915"/>
                  </a:cubicBezTo>
                  <a:lnTo>
                    <a:pt x="1397344" y="1280090"/>
                  </a:lnTo>
                  <a:cubicBezTo>
                    <a:pt x="1397344" y="1289085"/>
                    <a:pt x="1393771" y="1297712"/>
                    <a:pt x="1387411" y="1304072"/>
                  </a:cubicBezTo>
                  <a:cubicBezTo>
                    <a:pt x="1381050" y="1310432"/>
                    <a:pt x="1372424" y="1314006"/>
                    <a:pt x="1363429" y="1314006"/>
                  </a:cubicBezTo>
                  <a:lnTo>
                    <a:pt x="33915" y="1314006"/>
                  </a:lnTo>
                  <a:cubicBezTo>
                    <a:pt x="15184" y="1314006"/>
                    <a:pt x="0" y="1298821"/>
                    <a:pt x="0" y="1280090"/>
                  </a:cubicBezTo>
                  <a:lnTo>
                    <a:pt x="0" y="33915"/>
                  </a:lnTo>
                  <a:cubicBezTo>
                    <a:pt x="0" y="15184"/>
                    <a:pt x="15184" y="0"/>
                    <a:pt x="33915" y="0"/>
                  </a:cubicBezTo>
                  <a:close/>
                </a:path>
              </a:pathLst>
            </a:custGeom>
            <a:blipFill>
              <a:blip r:embed="rId4"/>
              <a:stretch>
                <a:fillRect l="0" t="-1506" r="0" b="-1506"/>
              </a:stretch>
            </a:blipFill>
          </p:spPr>
        </p:sp>
      </p:grpSp>
      <p:grpSp>
        <p:nvGrpSpPr>
          <p:cNvPr name="Group 12" id="12"/>
          <p:cNvGrpSpPr/>
          <p:nvPr/>
        </p:nvGrpSpPr>
        <p:grpSpPr>
          <a:xfrm rot="0">
            <a:off x="6517452" y="2840501"/>
            <a:ext cx="5250247" cy="4937118"/>
            <a:chOff x="0" y="0"/>
            <a:chExt cx="1397344" cy="1314006"/>
          </a:xfrm>
        </p:grpSpPr>
        <p:sp>
          <p:nvSpPr>
            <p:cNvPr name="Freeform 13" id="13"/>
            <p:cNvSpPr/>
            <p:nvPr/>
          </p:nvSpPr>
          <p:spPr>
            <a:xfrm flipH="false" flipV="false" rot="0">
              <a:off x="0" y="0"/>
              <a:ext cx="1397344" cy="1314006"/>
            </a:xfrm>
            <a:custGeom>
              <a:avLst/>
              <a:gdLst/>
              <a:ahLst/>
              <a:cxnLst/>
              <a:rect r="r" b="b" t="t" l="l"/>
              <a:pathLst>
                <a:path h="1314006" w="1397344">
                  <a:moveTo>
                    <a:pt x="33915" y="0"/>
                  </a:moveTo>
                  <a:lnTo>
                    <a:pt x="1363429" y="0"/>
                  </a:lnTo>
                  <a:cubicBezTo>
                    <a:pt x="1372424" y="0"/>
                    <a:pt x="1381050" y="3573"/>
                    <a:pt x="1387411" y="9934"/>
                  </a:cubicBezTo>
                  <a:cubicBezTo>
                    <a:pt x="1393771" y="16294"/>
                    <a:pt x="1397344" y="24920"/>
                    <a:pt x="1397344" y="33915"/>
                  </a:cubicBezTo>
                  <a:lnTo>
                    <a:pt x="1397344" y="1280090"/>
                  </a:lnTo>
                  <a:cubicBezTo>
                    <a:pt x="1397344" y="1289085"/>
                    <a:pt x="1393771" y="1297712"/>
                    <a:pt x="1387411" y="1304072"/>
                  </a:cubicBezTo>
                  <a:cubicBezTo>
                    <a:pt x="1381050" y="1310432"/>
                    <a:pt x="1372424" y="1314006"/>
                    <a:pt x="1363429" y="1314006"/>
                  </a:cubicBezTo>
                  <a:lnTo>
                    <a:pt x="33915" y="1314006"/>
                  </a:lnTo>
                  <a:cubicBezTo>
                    <a:pt x="15184" y="1314006"/>
                    <a:pt x="0" y="1298821"/>
                    <a:pt x="0" y="1280090"/>
                  </a:cubicBezTo>
                  <a:lnTo>
                    <a:pt x="0" y="33915"/>
                  </a:lnTo>
                  <a:cubicBezTo>
                    <a:pt x="0" y="15184"/>
                    <a:pt x="15184" y="0"/>
                    <a:pt x="33915" y="0"/>
                  </a:cubicBezTo>
                  <a:close/>
                </a:path>
              </a:pathLst>
            </a:custGeom>
            <a:blipFill>
              <a:blip r:embed="rId5"/>
              <a:stretch>
                <a:fillRect l="0" t="-739" r="0" b="-739"/>
              </a:stretch>
            </a:blipFill>
          </p:spPr>
        </p:sp>
      </p:grpSp>
      <p:grpSp>
        <p:nvGrpSpPr>
          <p:cNvPr name="Group 14" id="14"/>
          <p:cNvGrpSpPr/>
          <p:nvPr/>
        </p:nvGrpSpPr>
        <p:grpSpPr>
          <a:xfrm rot="0">
            <a:off x="12384279" y="2840501"/>
            <a:ext cx="5250247" cy="4937118"/>
            <a:chOff x="0" y="0"/>
            <a:chExt cx="1397344" cy="1314006"/>
          </a:xfrm>
        </p:grpSpPr>
        <p:sp>
          <p:nvSpPr>
            <p:cNvPr name="Freeform 15" id="15"/>
            <p:cNvSpPr/>
            <p:nvPr/>
          </p:nvSpPr>
          <p:spPr>
            <a:xfrm flipH="false" flipV="false" rot="0">
              <a:off x="0" y="0"/>
              <a:ext cx="1397344" cy="1314006"/>
            </a:xfrm>
            <a:custGeom>
              <a:avLst/>
              <a:gdLst/>
              <a:ahLst/>
              <a:cxnLst/>
              <a:rect r="r" b="b" t="t" l="l"/>
              <a:pathLst>
                <a:path h="1314006" w="1397344">
                  <a:moveTo>
                    <a:pt x="33915" y="0"/>
                  </a:moveTo>
                  <a:lnTo>
                    <a:pt x="1363429" y="0"/>
                  </a:lnTo>
                  <a:cubicBezTo>
                    <a:pt x="1372424" y="0"/>
                    <a:pt x="1381050" y="3573"/>
                    <a:pt x="1387411" y="9934"/>
                  </a:cubicBezTo>
                  <a:cubicBezTo>
                    <a:pt x="1393771" y="16294"/>
                    <a:pt x="1397344" y="24920"/>
                    <a:pt x="1397344" y="33915"/>
                  </a:cubicBezTo>
                  <a:lnTo>
                    <a:pt x="1397344" y="1280090"/>
                  </a:lnTo>
                  <a:cubicBezTo>
                    <a:pt x="1397344" y="1289085"/>
                    <a:pt x="1393771" y="1297712"/>
                    <a:pt x="1387411" y="1304072"/>
                  </a:cubicBezTo>
                  <a:cubicBezTo>
                    <a:pt x="1381050" y="1310432"/>
                    <a:pt x="1372424" y="1314006"/>
                    <a:pt x="1363429" y="1314006"/>
                  </a:cubicBezTo>
                  <a:lnTo>
                    <a:pt x="33915" y="1314006"/>
                  </a:lnTo>
                  <a:cubicBezTo>
                    <a:pt x="15184" y="1314006"/>
                    <a:pt x="0" y="1298821"/>
                    <a:pt x="0" y="1280090"/>
                  </a:cubicBezTo>
                  <a:lnTo>
                    <a:pt x="0" y="33915"/>
                  </a:lnTo>
                  <a:cubicBezTo>
                    <a:pt x="0" y="15184"/>
                    <a:pt x="15184" y="0"/>
                    <a:pt x="33915" y="0"/>
                  </a:cubicBezTo>
                  <a:close/>
                </a:path>
              </a:pathLst>
            </a:custGeom>
            <a:blipFill>
              <a:blip r:embed="rId6"/>
              <a:stretch>
                <a:fillRect l="0" t="-1209" r="0" b="-1209"/>
              </a:stretch>
            </a:blipFill>
          </p:spPr>
        </p:sp>
      </p:grpSp>
      <p:sp>
        <p:nvSpPr>
          <p:cNvPr name="TextBox 16" id="16"/>
          <p:cNvSpPr txBox="true"/>
          <p:nvPr/>
        </p:nvSpPr>
        <p:spPr>
          <a:xfrm rot="0">
            <a:off x="1285323" y="1093420"/>
            <a:ext cx="9421094" cy="605790"/>
          </a:xfrm>
          <a:prstGeom prst="rect">
            <a:avLst/>
          </a:prstGeom>
        </p:spPr>
        <p:txBody>
          <a:bodyPr anchor="t" rtlCol="false" tIns="0" lIns="0" bIns="0" rIns="0">
            <a:spAutoFit/>
          </a:bodyPr>
          <a:lstStyle/>
          <a:p>
            <a:pPr algn="l">
              <a:lnSpc>
                <a:spcPts val="4620"/>
              </a:lnSpc>
            </a:pPr>
            <a:r>
              <a:rPr lang="en-US" sz="4200">
                <a:solidFill>
                  <a:srgbClr val="0A396D"/>
                </a:solidFill>
                <a:latin typeface="League Spartan"/>
              </a:rPr>
              <a:t>Pelatihan dan Evaluasi Model</a:t>
            </a:r>
          </a:p>
        </p:txBody>
      </p:sp>
      <p:sp>
        <p:nvSpPr>
          <p:cNvPr name="TextBox 17" id="17"/>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793864" cy="5829210"/>
            <a:chOff x="0" y="0"/>
            <a:chExt cx="2842828" cy="1535265"/>
          </a:xfrm>
        </p:grpSpPr>
        <p:sp>
          <p:nvSpPr>
            <p:cNvPr name="Freeform 3" id="3"/>
            <p:cNvSpPr/>
            <p:nvPr/>
          </p:nvSpPr>
          <p:spPr>
            <a:xfrm flipH="false" flipV="false" rot="0">
              <a:off x="0" y="0"/>
              <a:ext cx="2842828" cy="1535265"/>
            </a:xfrm>
            <a:custGeom>
              <a:avLst/>
              <a:gdLst/>
              <a:ahLst/>
              <a:cxnLst/>
              <a:rect r="r" b="b" t="t" l="l"/>
              <a:pathLst>
                <a:path h="1535265" w="2842828">
                  <a:moveTo>
                    <a:pt x="0" y="0"/>
                  </a:moveTo>
                  <a:lnTo>
                    <a:pt x="2842828" y="0"/>
                  </a:lnTo>
                  <a:lnTo>
                    <a:pt x="2842828" y="1535265"/>
                  </a:lnTo>
                  <a:lnTo>
                    <a:pt x="0" y="1535265"/>
                  </a:lnTo>
                  <a:close/>
                </a:path>
              </a:pathLst>
            </a:custGeom>
            <a:solidFill>
              <a:srgbClr val="0A396D"/>
            </a:solidFill>
          </p:spPr>
        </p:sp>
        <p:sp>
          <p:nvSpPr>
            <p:cNvPr name="TextBox 4" id="4"/>
            <p:cNvSpPr txBox="true"/>
            <p:nvPr/>
          </p:nvSpPr>
          <p:spPr>
            <a:xfrm>
              <a:off x="0" y="0"/>
              <a:ext cx="2842828" cy="1535265"/>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10793864" y="0"/>
            <a:ext cx="6465436" cy="9020841"/>
            <a:chOff x="0" y="0"/>
            <a:chExt cx="8620581" cy="12027788"/>
          </a:xfrm>
        </p:grpSpPr>
        <p:pic>
          <p:nvPicPr>
            <p:cNvPr name="Picture 6" id="6"/>
            <p:cNvPicPr>
              <a:picLocks noChangeAspect="true"/>
            </p:cNvPicPr>
            <p:nvPr/>
          </p:nvPicPr>
          <p:blipFill>
            <a:blip r:embed="rId2"/>
            <a:srcRect l="16126" t="0" r="36838" b="0"/>
            <a:stretch>
              <a:fillRect/>
            </a:stretch>
          </p:blipFill>
          <p:spPr>
            <a:xfrm flipH="false" flipV="false">
              <a:off x="0" y="0"/>
              <a:ext cx="8620581" cy="12027788"/>
            </a:xfrm>
            <a:prstGeom prst="rect">
              <a:avLst/>
            </a:prstGeom>
          </p:spPr>
        </p:pic>
      </p:grpSp>
      <p:grpSp>
        <p:nvGrpSpPr>
          <p:cNvPr name="Group 7" id="7"/>
          <p:cNvGrpSpPr/>
          <p:nvPr/>
        </p:nvGrpSpPr>
        <p:grpSpPr>
          <a:xfrm rot="0">
            <a:off x="15568746" y="8657161"/>
            <a:ext cx="1690554" cy="682883"/>
            <a:chOff x="0" y="0"/>
            <a:chExt cx="1006090" cy="406400"/>
          </a:xfrm>
        </p:grpSpPr>
        <p:sp>
          <p:nvSpPr>
            <p:cNvPr name="Freeform 8" id="8"/>
            <p:cNvSpPr/>
            <p:nvPr/>
          </p:nvSpPr>
          <p:spPr>
            <a:xfrm flipH="false" flipV="false" rot="0">
              <a:off x="0" y="0"/>
              <a:ext cx="1006090" cy="406400"/>
            </a:xfrm>
            <a:custGeom>
              <a:avLst/>
              <a:gdLst/>
              <a:ahLst/>
              <a:cxnLst/>
              <a:rect r="r" b="b" t="t" l="l"/>
              <a:pathLst>
                <a:path h="406400" w="1006090">
                  <a:moveTo>
                    <a:pt x="802890" y="0"/>
                  </a:moveTo>
                  <a:cubicBezTo>
                    <a:pt x="915114" y="0"/>
                    <a:pt x="1006090" y="90976"/>
                    <a:pt x="1006090" y="203200"/>
                  </a:cubicBezTo>
                  <a:cubicBezTo>
                    <a:pt x="1006090" y="315424"/>
                    <a:pt x="915114" y="406400"/>
                    <a:pt x="802890"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9" id="9"/>
            <p:cNvSpPr txBox="true"/>
            <p:nvPr/>
          </p:nvSpPr>
          <p:spPr>
            <a:xfrm>
              <a:off x="0" y="0"/>
              <a:ext cx="1006090" cy="406400"/>
            </a:xfrm>
            <a:prstGeom prst="rect">
              <a:avLst/>
            </a:prstGeom>
          </p:spPr>
          <p:txBody>
            <a:bodyPr anchor="ctr" rtlCol="false" tIns="50800" lIns="50800" bIns="50800" rIns="50800"/>
            <a:lstStyle/>
            <a:p>
              <a:pPr algn="ctr">
                <a:lnSpc>
                  <a:spcPts val="2160"/>
                </a:lnSpc>
              </a:pPr>
            </a:p>
          </p:txBody>
        </p:sp>
      </p:grpSp>
      <p:sp>
        <p:nvSpPr>
          <p:cNvPr name="Freeform 10" id="10"/>
          <p:cNvSpPr/>
          <p:nvPr/>
        </p:nvSpPr>
        <p:spPr>
          <a:xfrm flipH="false" flipV="true" rot="0">
            <a:off x="10793864" y="7551989"/>
            <a:ext cx="1468852" cy="1468852"/>
          </a:xfrm>
          <a:custGeom>
            <a:avLst/>
            <a:gdLst/>
            <a:ahLst/>
            <a:cxnLst/>
            <a:rect r="r" b="b" t="t" l="l"/>
            <a:pathLst>
              <a:path h="1468852" w="1468852">
                <a:moveTo>
                  <a:pt x="0" y="1468852"/>
                </a:moveTo>
                <a:lnTo>
                  <a:pt x="1468852" y="1468852"/>
                </a:lnTo>
                <a:lnTo>
                  <a:pt x="1468852" y="0"/>
                </a:lnTo>
                <a:lnTo>
                  <a:pt x="0" y="0"/>
                </a:lnTo>
                <a:lnTo>
                  <a:pt x="0" y="146885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900659" y="2828154"/>
            <a:ext cx="7572392" cy="2613024"/>
          </a:xfrm>
          <a:prstGeom prst="rect">
            <a:avLst/>
          </a:prstGeom>
        </p:spPr>
        <p:txBody>
          <a:bodyPr anchor="t" rtlCol="false" tIns="0" lIns="0" bIns="0" rIns="0">
            <a:spAutoFit/>
          </a:bodyPr>
          <a:lstStyle/>
          <a:p>
            <a:pPr algn="l">
              <a:lnSpc>
                <a:spcPts val="10099"/>
              </a:lnSpc>
            </a:pPr>
            <a:r>
              <a:rPr lang="en-US" sz="9999">
                <a:solidFill>
                  <a:srgbClr val="0CC0DF"/>
                </a:solidFill>
                <a:latin typeface="League Spartan"/>
              </a:rPr>
              <a:t>TERIMA</a:t>
            </a:r>
          </a:p>
          <a:p>
            <a:pPr algn="l">
              <a:lnSpc>
                <a:spcPts val="10099"/>
              </a:lnSpc>
            </a:pPr>
            <a:r>
              <a:rPr lang="en-US" sz="9999">
                <a:solidFill>
                  <a:srgbClr val="0CC0DF"/>
                </a:solidFill>
                <a:latin typeface="League Spartan"/>
              </a:rPr>
              <a:t>KASIH</a:t>
            </a:r>
          </a:p>
        </p:txBody>
      </p:sp>
      <p:sp>
        <p:nvSpPr>
          <p:cNvPr name="TextBox 12" id="12"/>
          <p:cNvSpPr txBox="true"/>
          <p:nvPr/>
        </p:nvSpPr>
        <p:spPr>
          <a:xfrm rot="0">
            <a:off x="1900659" y="6151993"/>
            <a:ext cx="7572392" cy="869937"/>
          </a:xfrm>
          <a:prstGeom prst="rect">
            <a:avLst/>
          </a:prstGeom>
        </p:spPr>
        <p:txBody>
          <a:bodyPr anchor="t" rtlCol="false" tIns="0" lIns="0" bIns="0" rIns="0">
            <a:spAutoFit/>
          </a:bodyPr>
          <a:lstStyle/>
          <a:p>
            <a:pPr algn="l">
              <a:lnSpc>
                <a:spcPts val="3500"/>
              </a:lnSpc>
            </a:pPr>
            <a:r>
              <a:rPr lang="en-US" sz="2500">
                <a:solidFill>
                  <a:srgbClr val="0A396D"/>
                </a:solidFill>
                <a:latin typeface="Montserrat Classic"/>
              </a:rPr>
              <a:t>Pemanfaatan Pembelajaran Berbasis Teknologi untuk Meningkatkan Kualitas Pendidikan</a:t>
            </a:r>
          </a:p>
        </p:txBody>
      </p:sp>
      <p:sp>
        <p:nvSpPr>
          <p:cNvPr name="TextBox 13" id="13"/>
          <p:cNvSpPr txBox="true"/>
          <p:nvPr/>
        </p:nvSpPr>
        <p:spPr>
          <a:xfrm rot="0">
            <a:off x="15568746" y="8852235"/>
            <a:ext cx="1659510" cy="264160"/>
          </a:xfrm>
          <a:prstGeom prst="rect">
            <a:avLst/>
          </a:prstGeom>
        </p:spPr>
        <p:txBody>
          <a:bodyPr anchor="t" rtlCol="false" tIns="0" lIns="0" bIns="0" rIns="0">
            <a:spAutoFit/>
          </a:bodyPr>
          <a:lstStyle/>
          <a:p>
            <a:pPr algn="ctr">
              <a:lnSpc>
                <a:spcPts val="2239"/>
              </a:lnSpc>
            </a:pPr>
            <a:r>
              <a:rPr lang="en-US" sz="1599">
                <a:solidFill>
                  <a:srgbClr val="0A396D"/>
                </a:solidFill>
                <a:latin typeface="Montserrat Classic Bold"/>
              </a:rPr>
              <a:t>Selesai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44348" y="2559450"/>
            <a:ext cx="960119" cy="9601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8644348" y="3843419"/>
            <a:ext cx="960119" cy="9601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8" id="8"/>
          <p:cNvGrpSpPr/>
          <p:nvPr/>
        </p:nvGrpSpPr>
        <p:grpSpPr>
          <a:xfrm rot="0">
            <a:off x="8644348" y="5129105"/>
            <a:ext cx="960119" cy="9601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11" id="11"/>
          <p:cNvSpPr/>
          <p:nvPr/>
        </p:nvSpPr>
        <p:spPr>
          <a:xfrm>
            <a:off x="8695381" y="2049713"/>
            <a:ext cx="909911" cy="0"/>
          </a:xfrm>
          <a:prstGeom prst="line">
            <a:avLst/>
          </a:prstGeom>
          <a:ln cap="rnd" w="38100">
            <a:solidFill>
              <a:srgbClr val="0CC0DF"/>
            </a:solidFill>
            <a:prstDash val="solid"/>
            <a:headEnd type="none" len="sm" w="sm"/>
            <a:tailEnd type="none" len="sm" w="sm"/>
          </a:ln>
        </p:spPr>
      </p:sp>
      <p:grpSp>
        <p:nvGrpSpPr>
          <p:cNvPr name="Group 12" id="12"/>
          <p:cNvGrpSpPr/>
          <p:nvPr/>
        </p:nvGrpSpPr>
        <p:grpSpPr>
          <a:xfrm rot="0">
            <a:off x="0" y="5388664"/>
            <a:ext cx="1352351" cy="4898336"/>
            <a:chOff x="0" y="0"/>
            <a:chExt cx="371257" cy="1344725"/>
          </a:xfrm>
        </p:grpSpPr>
        <p:sp>
          <p:nvSpPr>
            <p:cNvPr name="Freeform 13" id="13"/>
            <p:cNvSpPr/>
            <p:nvPr/>
          </p:nvSpPr>
          <p:spPr>
            <a:xfrm flipH="false" flipV="false" rot="0">
              <a:off x="0" y="0"/>
              <a:ext cx="371257" cy="1344725"/>
            </a:xfrm>
            <a:custGeom>
              <a:avLst/>
              <a:gdLst/>
              <a:ahLst/>
              <a:cxnLst/>
              <a:rect r="r" b="b" t="t" l="l"/>
              <a:pathLst>
                <a:path h="1344725" w="371257">
                  <a:moveTo>
                    <a:pt x="0" y="0"/>
                  </a:moveTo>
                  <a:lnTo>
                    <a:pt x="371257" y="0"/>
                  </a:lnTo>
                  <a:lnTo>
                    <a:pt x="371257" y="1344725"/>
                  </a:lnTo>
                  <a:lnTo>
                    <a:pt x="0" y="1344725"/>
                  </a:lnTo>
                  <a:close/>
                </a:path>
              </a:pathLst>
            </a:custGeom>
            <a:solidFill>
              <a:srgbClr val="0A396D"/>
            </a:solidFill>
          </p:spPr>
        </p:sp>
        <p:sp>
          <p:nvSpPr>
            <p:cNvPr name="TextBox 14" id="14"/>
            <p:cNvSpPr txBox="true"/>
            <p:nvPr/>
          </p:nvSpPr>
          <p:spPr>
            <a:xfrm>
              <a:off x="0" y="0"/>
              <a:ext cx="371257" cy="1344725"/>
            </a:xfrm>
            <a:prstGeom prst="rect">
              <a:avLst/>
            </a:prstGeom>
          </p:spPr>
          <p:txBody>
            <a:bodyPr anchor="ctr" rtlCol="false" tIns="50800" lIns="50800" bIns="50800" rIns="50800"/>
            <a:lstStyle/>
            <a:p>
              <a:pPr algn="ctr">
                <a:lnSpc>
                  <a:spcPts val="2160"/>
                </a:lnSpc>
              </a:pPr>
            </a:p>
          </p:txBody>
        </p:sp>
      </p:grpSp>
      <p:grpSp>
        <p:nvGrpSpPr>
          <p:cNvPr name="Group 15" id="15"/>
          <p:cNvGrpSpPr/>
          <p:nvPr/>
        </p:nvGrpSpPr>
        <p:grpSpPr>
          <a:xfrm rot="0">
            <a:off x="16051363" y="8657161"/>
            <a:ext cx="1207937" cy="682883"/>
            <a:chOff x="0" y="0"/>
            <a:chExt cx="718872" cy="406400"/>
          </a:xfrm>
        </p:grpSpPr>
        <p:sp>
          <p:nvSpPr>
            <p:cNvPr name="Freeform 16" id="16"/>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17" id="17"/>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grpSp>
        <p:nvGrpSpPr>
          <p:cNvPr name="Group 18" id="18"/>
          <p:cNvGrpSpPr/>
          <p:nvPr/>
        </p:nvGrpSpPr>
        <p:grpSpPr>
          <a:xfrm rot="0">
            <a:off x="1352351" y="2226838"/>
            <a:ext cx="6206748" cy="8060162"/>
            <a:chOff x="0" y="0"/>
            <a:chExt cx="8275664" cy="10746882"/>
          </a:xfrm>
        </p:grpSpPr>
        <p:pic>
          <p:nvPicPr>
            <p:cNvPr name="Picture 19" id="19"/>
            <p:cNvPicPr>
              <a:picLocks noChangeAspect="true"/>
            </p:cNvPicPr>
            <p:nvPr/>
          </p:nvPicPr>
          <p:blipFill>
            <a:blip r:embed="rId2"/>
            <a:srcRect l="29811" t="0" r="19172" b="0"/>
            <a:stretch>
              <a:fillRect/>
            </a:stretch>
          </p:blipFill>
          <p:spPr>
            <a:xfrm flipH="false" flipV="false">
              <a:off x="0" y="0"/>
              <a:ext cx="8275664" cy="10746882"/>
            </a:xfrm>
            <a:prstGeom prst="rect">
              <a:avLst/>
            </a:prstGeom>
          </p:spPr>
        </p:pic>
      </p:grpSp>
      <p:sp>
        <p:nvSpPr>
          <p:cNvPr name="Freeform 20" id="20"/>
          <p:cNvSpPr/>
          <p:nvPr/>
        </p:nvSpPr>
        <p:spPr>
          <a:xfrm flipH="true" flipV="false" rot="0">
            <a:off x="6090247" y="2226838"/>
            <a:ext cx="1468852" cy="1468852"/>
          </a:xfrm>
          <a:custGeom>
            <a:avLst/>
            <a:gdLst/>
            <a:ahLst/>
            <a:cxnLst/>
            <a:rect r="r" b="b" t="t" l="l"/>
            <a:pathLst>
              <a:path h="1468852" w="1468852">
                <a:moveTo>
                  <a:pt x="1468852" y="0"/>
                </a:moveTo>
                <a:lnTo>
                  <a:pt x="0" y="0"/>
                </a:lnTo>
                <a:lnTo>
                  <a:pt x="0" y="1468852"/>
                </a:lnTo>
                <a:lnTo>
                  <a:pt x="1468852" y="1468852"/>
                </a:lnTo>
                <a:lnTo>
                  <a:pt x="146885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0152302" y="2557841"/>
            <a:ext cx="6473425" cy="923925"/>
          </a:xfrm>
          <a:prstGeom prst="rect">
            <a:avLst/>
          </a:prstGeom>
        </p:spPr>
        <p:txBody>
          <a:bodyPr anchor="t" rtlCol="false" tIns="0" lIns="0" bIns="0" rIns="0">
            <a:spAutoFit/>
          </a:bodyPr>
          <a:lstStyle/>
          <a:p>
            <a:pPr algn="l">
              <a:lnSpc>
                <a:spcPts val="3750"/>
              </a:lnSpc>
            </a:pPr>
            <a:r>
              <a:rPr lang="en-US" sz="2500">
                <a:solidFill>
                  <a:srgbClr val="0A396D"/>
                </a:solidFill>
                <a:latin typeface="Montserrat Bold"/>
              </a:rPr>
              <a:t>Pemilihan Topik dan Pengolahan Datasets</a:t>
            </a:r>
          </a:p>
        </p:txBody>
      </p:sp>
      <p:sp>
        <p:nvSpPr>
          <p:cNvPr name="TextBox 22" id="22"/>
          <p:cNvSpPr txBox="true"/>
          <p:nvPr/>
        </p:nvSpPr>
        <p:spPr>
          <a:xfrm rot="0">
            <a:off x="8644348" y="1182938"/>
            <a:ext cx="8884257" cy="847725"/>
          </a:xfrm>
          <a:prstGeom prst="rect">
            <a:avLst/>
          </a:prstGeom>
        </p:spPr>
        <p:txBody>
          <a:bodyPr anchor="t" rtlCol="false" tIns="0" lIns="0" bIns="0" rIns="0">
            <a:spAutoFit/>
          </a:bodyPr>
          <a:lstStyle/>
          <a:p>
            <a:pPr algn="l">
              <a:lnSpc>
                <a:spcPts val="6599"/>
              </a:lnSpc>
            </a:pPr>
            <a:r>
              <a:rPr lang="en-US" sz="5999">
                <a:solidFill>
                  <a:srgbClr val="0A396D"/>
                </a:solidFill>
                <a:latin typeface="League Spartan"/>
              </a:rPr>
              <a:t>Pembahasan</a:t>
            </a:r>
          </a:p>
        </p:txBody>
      </p:sp>
      <p:sp>
        <p:nvSpPr>
          <p:cNvPr name="TextBox 23" id="23"/>
          <p:cNvSpPr txBox="true"/>
          <p:nvPr/>
        </p:nvSpPr>
        <p:spPr>
          <a:xfrm rot="0">
            <a:off x="10101269" y="4043444"/>
            <a:ext cx="7484770" cy="447675"/>
          </a:xfrm>
          <a:prstGeom prst="rect">
            <a:avLst/>
          </a:prstGeom>
        </p:spPr>
        <p:txBody>
          <a:bodyPr anchor="t" rtlCol="false" tIns="0" lIns="0" bIns="0" rIns="0">
            <a:spAutoFit/>
          </a:bodyPr>
          <a:lstStyle/>
          <a:p>
            <a:pPr algn="l">
              <a:lnSpc>
                <a:spcPts val="3750"/>
              </a:lnSpc>
            </a:pPr>
            <a:r>
              <a:rPr lang="en-US" sz="2500">
                <a:solidFill>
                  <a:srgbClr val="0A396D"/>
                </a:solidFill>
                <a:latin typeface="Montserrat Bold"/>
              </a:rPr>
              <a:t>Eksplorasi dan Pemahaman Data</a:t>
            </a:r>
          </a:p>
        </p:txBody>
      </p:sp>
      <p:sp>
        <p:nvSpPr>
          <p:cNvPr name="TextBox 24" id="24"/>
          <p:cNvSpPr txBox="true"/>
          <p:nvPr/>
        </p:nvSpPr>
        <p:spPr>
          <a:xfrm rot="0">
            <a:off x="10101269" y="5329129"/>
            <a:ext cx="6667441" cy="447675"/>
          </a:xfrm>
          <a:prstGeom prst="rect">
            <a:avLst/>
          </a:prstGeom>
        </p:spPr>
        <p:txBody>
          <a:bodyPr anchor="t" rtlCol="false" tIns="0" lIns="0" bIns="0" rIns="0">
            <a:spAutoFit/>
          </a:bodyPr>
          <a:lstStyle/>
          <a:p>
            <a:pPr algn="l">
              <a:lnSpc>
                <a:spcPts val="3750"/>
              </a:lnSpc>
            </a:pPr>
            <a:r>
              <a:rPr lang="en-US" sz="2500">
                <a:solidFill>
                  <a:srgbClr val="0A396D"/>
                </a:solidFill>
                <a:latin typeface="Montserrat Bold"/>
              </a:rPr>
              <a:t>Pemilihan Arsitektur dan Model</a:t>
            </a:r>
          </a:p>
        </p:txBody>
      </p:sp>
      <p:sp>
        <p:nvSpPr>
          <p:cNvPr name="TextBox 25" id="25"/>
          <p:cNvSpPr txBox="true"/>
          <p:nvPr/>
        </p:nvSpPr>
        <p:spPr>
          <a:xfrm rot="0">
            <a:off x="8695381" y="2805195"/>
            <a:ext cx="858054" cy="401954"/>
          </a:xfrm>
          <a:prstGeom prst="rect">
            <a:avLst/>
          </a:prstGeom>
        </p:spPr>
        <p:txBody>
          <a:bodyPr anchor="t" rtlCol="false" tIns="0" lIns="0" bIns="0" rIns="0">
            <a:spAutoFit/>
          </a:bodyPr>
          <a:lstStyle/>
          <a:p>
            <a:pPr algn="ctr">
              <a:lnSpc>
                <a:spcPts val="3300"/>
              </a:lnSpc>
            </a:pPr>
            <a:r>
              <a:rPr lang="en-US" sz="2200">
                <a:solidFill>
                  <a:srgbClr val="0A396D"/>
                </a:solidFill>
                <a:latin typeface="Montserrat Bold"/>
              </a:rPr>
              <a:t>01</a:t>
            </a:r>
          </a:p>
        </p:txBody>
      </p:sp>
      <p:sp>
        <p:nvSpPr>
          <p:cNvPr name="TextBox 26" id="26"/>
          <p:cNvSpPr txBox="true"/>
          <p:nvPr/>
        </p:nvSpPr>
        <p:spPr>
          <a:xfrm rot="0">
            <a:off x="8695381" y="4089164"/>
            <a:ext cx="858054" cy="401954"/>
          </a:xfrm>
          <a:prstGeom prst="rect">
            <a:avLst/>
          </a:prstGeom>
        </p:spPr>
        <p:txBody>
          <a:bodyPr anchor="t" rtlCol="false" tIns="0" lIns="0" bIns="0" rIns="0">
            <a:spAutoFit/>
          </a:bodyPr>
          <a:lstStyle/>
          <a:p>
            <a:pPr algn="ctr">
              <a:lnSpc>
                <a:spcPts val="3300"/>
              </a:lnSpc>
            </a:pPr>
            <a:r>
              <a:rPr lang="en-US" sz="2200">
                <a:solidFill>
                  <a:srgbClr val="0A396D"/>
                </a:solidFill>
                <a:latin typeface="Montserrat Bold"/>
              </a:rPr>
              <a:t>02</a:t>
            </a:r>
          </a:p>
        </p:txBody>
      </p:sp>
      <p:sp>
        <p:nvSpPr>
          <p:cNvPr name="TextBox 27" id="27"/>
          <p:cNvSpPr txBox="true"/>
          <p:nvPr/>
        </p:nvSpPr>
        <p:spPr>
          <a:xfrm rot="0">
            <a:off x="8695381" y="5374850"/>
            <a:ext cx="858054" cy="401954"/>
          </a:xfrm>
          <a:prstGeom prst="rect">
            <a:avLst/>
          </a:prstGeom>
        </p:spPr>
        <p:txBody>
          <a:bodyPr anchor="t" rtlCol="false" tIns="0" lIns="0" bIns="0" rIns="0">
            <a:spAutoFit/>
          </a:bodyPr>
          <a:lstStyle/>
          <a:p>
            <a:pPr algn="ctr">
              <a:lnSpc>
                <a:spcPts val="3300"/>
              </a:lnSpc>
            </a:pPr>
            <a:r>
              <a:rPr lang="en-US" sz="2200">
                <a:solidFill>
                  <a:srgbClr val="0A396D"/>
                </a:solidFill>
                <a:latin typeface="Montserrat Bold"/>
              </a:rPr>
              <a:t>03</a:t>
            </a:r>
          </a:p>
        </p:txBody>
      </p:sp>
      <p:sp>
        <p:nvSpPr>
          <p:cNvPr name="TextBox 28" id="28"/>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01</a:t>
            </a:r>
          </a:p>
        </p:txBody>
      </p:sp>
      <p:grpSp>
        <p:nvGrpSpPr>
          <p:cNvPr name="Group 29" id="29"/>
          <p:cNvGrpSpPr/>
          <p:nvPr/>
        </p:nvGrpSpPr>
        <p:grpSpPr>
          <a:xfrm rot="0">
            <a:off x="8644348" y="6413074"/>
            <a:ext cx="960119" cy="96011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TextBox 32" id="32"/>
          <p:cNvSpPr txBox="true"/>
          <p:nvPr/>
        </p:nvSpPr>
        <p:spPr>
          <a:xfrm rot="0">
            <a:off x="10101269" y="6613098"/>
            <a:ext cx="6667441" cy="447675"/>
          </a:xfrm>
          <a:prstGeom prst="rect">
            <a:avLst/>
          </a:prstGeom>
        </p:spPr>
        <p:txBody>
          <a:bodyPr anchor="t" rtlCol="false" tIns="0" lIns="0" bIns="0" rIns="0">
            <a:spAutoFit/>
          </a:bodyPr>
          <a:lstStyle/>
          <a:p>
            <a:pPr algn="l">
              <a:lnSpc>
                <a:spcPts val="3750"/>
              </a:lnSpc>
            </a:pPr>
            <a:r>
              <a:rPr lang="en-US" sz="2500">
                <a:solidFill>
                  <a:srgbClr val="0A396D"/>
                </a:solidFill>
                <a:latin typeface="Montserrat Bold"/>
              </a:rPr>
              <a:t>Pelatihan dan Evaluasi Model</a:t>
            </a:r>
          </a:p>
        </p:txBody>
      </p:sp>
      <p:sp>
        <p:nvSpPr>
          <p:cNvPr name="TextBox 33" id="33"/>
          <p:cNvSpPr txBox="true"/>
          <p:nvPr/>
        </p:nvSpPr>
        <p:spPr>
          <a:xfrm rot="0">
            <a:off x="8695381" y="6658818"/>
            <a:ext cx="858054" cy="401954"/>
          </a:xfrm>
          <a:prstGeom prst="rect">
            <a:avLst/>
          </a:prstGeom>
        </p:spPr>
        <p:txBody>
          <a:bodyPr anchor="t" rtlCol="false" tIns="0" lIns="0" bIns="0" rIns="0">
            <a:spAutoFit/>
          </a:bodyPr>
          <a:lstStyle/>
          <a:p>
            <a:pPr algn="ctr">
              <a:lnSpc>
                <a:spcPts val="3300"/>
              </a:lnSpc>
            </a:pPr>
            <a:r>
              <a:rPr lang="en-US" sz="2200">
                <a:solidFill>
                  <a:srgbClr val="0A396D"/>
                </a:solidFill>
                <a:latin typeface="Montserrat Bold"/>
              </a:rPr>
              <a:t>04</a:t>
            </a:r>
          </a:p>
        </p:txBody>
      </p:sp>
      <p:grpSp>
        <p:nvGrpSpPr>
          <p:cNvPr name="Group 34" id="34"/>
          <p:cNvGrpSpPr/>
          <p:nvPr/>
        </p:nvGrpSpPr>
        <p:grpSpPr>
          <a:xfrm rot="0">
            <a:off x="8644348" y="7697042"/>
            <a:ext cx="960119" cy="96011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36" id="36"/>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TextBox 37" id="37"/>
          <p:cNvSpPr txBox="true"/>
          <p:nvPr/>
        </p:nvSpPr>
        <p:spPr>
          <a:xfrm rot="0">
            <a:off x="10101269" y="7897067"/>
            <a:ext cx="6667441" cy="447675"/>
          </a:xfrm>
          <a:prstGeom prst="rect">
            <a:avLst/>
          </a:prstGeom>
        </p:spPr>
        <p:txBody>
          <a:bodyPr anchor="t" rtlCol="false" tIns="0" lIns="0" bIns="0" rIns="0">
            <a:spAutoFit/>
          </a:bodyPr>
          <a:lstStyle/>
          <a:p>
            <a:pPr algn="l">
              <a:lnSpc>
                <a:spcPts val="3750"/>
              </a:lnSpc>
            </a:pPr>
            <a:r>
              <a:rPr lang="en-US" sz="2500">
                <a:solidFill>
                  <a:srgbClr val="0A396D"/>
                </a:solidFill>
                <a:latin typeface="Montserrat Bold"/>
              </a:rPr>
              <a:t>Intrepretasi dan Visualisasi Hasil</a:t>
            </a:r>
          </a:p>
        </p:txBody>
      </p:sp>
      <p:sp>
        <p:nvSpPr>
          <p:cNvPr name="TextBox 38" id="38"/>
          <p:cNvSpPr txBox="true"/>
          <p:nvPr/>
        </p:nvSpPr>
        <p:spPr>
          <a:xfrm rot="0">
            <a:off x="8695381" y="7942787"/>
            <a:ext cx="858054" cy="401954"/>
          </a:xfrm>
          <a:prstGeom prst="rect">
            <a:avLst/>
          </a:prstGeom>
        </p:spPr>
        <p:txBody>
          <a:bodyPr anchor="t" rtlCol="false" tIns="0" lIns="0" bIns="0" rIns="0">
            <a:spAutoFit/>
          </a:bodyPr>
          <a:lstStyle/>
          <a:p>
            <a:pPr algn="ctr">
              <a:lnSpc>
                <a:spcPts val="3300"/>
              </a:lnSpc>
            </a:pPr>
            <a:r>
              <a:rPr lang="en-US" sz="2200">
                <a:solidFill>
                  <a:srgbClr val="0A396D"/>
                </a:solidFill>
                <a:latin typeface="Montserrat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91324" y="6163831"/>
            <a:ext cx="5675272" cy="2251496"/>
            <a:chOff x="0" y="0"/>
            <a:chExt cx="1494722" cy="592987"/>
          </a:xfrm>
        </p:grpSpPr>
        <p:sp>
          <p:nvSpPr>
            <p:cNvPr name="Freeform 3" id="3"/>
            <p:cNvSpPr/>
            <p:nvPr/>
          </p:nvSpPr>
          <p:spPr>
            <a:xfrm flipH="false" flipV="false" rot="0">
              <a:off x="0" y="0"/>
              <a:ext cx="1494722" cy="592987"/>
            </a:xfrm>
            <a:custGeom>
              <a:avLst/>
              <a:gdLst/>
              <a:ahLst/>
              <a:cxnLst/>
              <a:rect r="r" b="b" t="t" l="l"/>
              <a:pathLst>
                <a:path h="592987" w="1494722">
                  <a:moveTo>
                    <a:pt x="28647" y="0"/>
                  </a:moveTo>
                  <a:lnTo>
                    <a:pt x="1466075" y="0"/>
                  </a:lnTo>
                  <a:cubicBezTo>
                    <a:pt x="1473672" y="0"/>
                    <a:pt x="1480959" y="3018"/>
                    <a:pt x="1486331" y="8391"/>
                  </a:cubicBezTo>
                  <a:cubicBezTo>
                    <a:pt x="1491704" y="13763"/>
                    <a:pt x="1494722" y="21049"/>
                    <a:pt x="1494722" y="28647"/>
                  </a:cubicBezTo>
                  <a:lnTo>
                    <a:pt x="1494722" y="564339"/>
                  </a:lnTo>
                  <a:cubicBezTo>
                    <a:pt x="1494722" y="571937"/>
                    <a:pt x="1491704" y="579224"/>
                    <a:pt x="1486331" y="584596"/>
                  </a:cubicBezTo>
                  <a:cubicBezTo>
                    <a:pt x="1480959" y="589968"/>
                    <a:pt x="1473672" y="592987"/>
                    <a:pt x="1466075" y="592987"/>
                  </a:cubicBezTo>
                  <a:lnTo>
                    <a:pt x="28647" y="592987"/>
                  </a:lnTo>
                  <a:cubicBezTo>
                    <a:pt x="21049" y="592987"/>
                    <a:pt x="13763" y="589968"/>
                    <a:pt x="8391" y="584596"/>
                  </a:cubicBezTo>
                  <a:cubicBezTo>
                    <a:pt x="3018" y="579224"/>
                    <a:pt x="0" y="571937"/>
                    <a:pt x="0" y="564339"/>
                  </a:cubicBezTo>
                  <a:lnTo>
                    <a:pt x="0" y="28647"/>
                  </a:lnTo>
                  <a:cubicBezTo>
                    <a:pt x="0" y="21049"/>
                    <a:pt x="3018" y="13763"/>
                    <a:pt x="8391" y="8391"/>
                  </a:cubicBezTo>
                  <a:cubicBezTo>
                    <a:pt x="13763" y="3018"/>
                    <a:pt x="21049" y="0"/>
                    <a:pt x="28647" y="0"/>
                  </a:cubicBezTo>
                  <a:close/>
                </a:path>
              </a:pathLst>
            </a:custGeom>
            <a:solidFill>
              <a:srgbClr val="0A396D"/>
            </a:solidFill>
            <a:ln cap="rnd">
              <a:noFill/>
              <a:prstDash val="solid"/>
              <a:round/>
            </a:ln>
          </p:spPr>
        </p:sp>
        <p:sp>
          <p:nvSpPr>
            <p:cNvPr name="TextBox 4" id="4"/>
            <p:cNvSpPr txBox="true"/>
            <p:nvPr/>
          </p:nvSpPr>
          <p:spPr>
            <a:xfrm>
              <a:off x="0" y="0"/>
              <a:ext cx="1494722" cy="592987"/>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8059693" y="6163831"/>
            <a:ext cx="5269340" cy="2251496"/>
            <a:chOff x="0" y="0"/>
            <a:chExt cx="1387810" cy="592987"/>
          </a:xfrm>
        </p:grpSpPr>
        <p:sp>
          <p:nvSpPr>
            <p:cNvPr name="Freeform 6" id="6"/>
            <p:cNvSpPr/>
            <p:nvPr/>
          </p:nvSpPr>
          <p:spPr>
            <a:xfrm flipH="false" flipV="false" rot="0">
              <a:off x="0" y="0"/>
              <a:ext cx="1387810" cy="592987"/>
            </a:xfrm>
            <a:custGeom>
              <a:avLst/>
              <a:gdLst/>
              <a:ahLst/>
              <a:cxnLst/>
              <a:rect r="r" b="b" t="t" l="l"/>
              <a:pathLst>
                <a:path h="592987" w="1387810">
                  <a:moveTo>
                    <a:pt x="30854" y="0"/>
                  </a:moveTo>
                  <a:lnTo>
                    <a:pt x="1356956" y="0"/>
                  </a:lnTo>
                  <a:cubicBezTo>
                    <a:pt x="1365139" y="0"/>
                    <a:pt x="1372987" y="3251"/>
                    <a:pt x="1378773" y="9037"/>
                  </a:cubicBezTo>
                  <a:cubicBezTo>
                    <a:pt x="1384559" y="14823"/>
                    <a:pt x="1387810" y="22671"/>
                    <a:pt x="1387810" y="30854"/>
                  </a:cubicBezTo>
                  <a:lnTo>
                    <a:pt x="1387810" y="562133"/>
                  </a:lnTo>
                  <a:cubicBezTo>
                    <a:pt x="1387810" y="579173"/>
                    <a:pt x="1373996" y="592987"/>
                    <a:pt x="1356956" y="592987"/>
                  </a:cubicBezTo>
                  <a:lnTo>
                    <a:pt x="30854" y="592987"/>
                  </a:lnTo>
                  <a:cubicBezTo>
                    <a:pt x="13814" y="592987"/>
                    <a:pt x="0" y="579173"/>
                    <a:pt x="0" y="562133"/>
                  </a:cubicBezTo>
                  <a:lnTo>
                    <a:pt x="0" y="30854"/>
                  </a:lnTo>
                  <a:cubicBezTo>
                    <a:pt x="0" y="13814"/>
                    <a:pt x="13814" y="0"/>
                    <a:pt x="30854" y="0"/>
                  </a:cubicBezTo>
                  <a:close/>
                </a:path>
              </a:pathLst>
            </a:custGeom>
            <a:solidFill>
              <a:srgbClr val="0CC0DF"/>
            </a:solidFill>
            <a:ln cap="rnd">
              <a:noFill/>
              <a:prstDash val="solid"/>
              <a:round/>
            </a:ln>
          </p:spPr>
        </p:sp>
        <p:sp>
          <p:nvSpPr>
            <p:cNvPr name="TextBox 7" id="7"/>
            <p:cNvSpPr txBox="true"/>
            <p:nvPr/>
          </p:nvSpPr>
          <p:spPr>
            <a:xfrm>
              <a:off x="0" y="0"/>
              <a:ext cx="1387810" cy="592987"/>
            </a:xfrm>
            <a:prstGeom prst="rect">
              <a:avLst/>
            </a:prstGeom>
          </p:spPr>
          <p:txBody>
            <a:bodyPr anchor="ctr" rtlCol="false" tIns="50800" lIns="50800" bIns="50800" rIns="50800"/>
            <a:lstStyle/>
            <a:p>
              <a:pPr algn="ctr">
                <a:lnSpc>
                  <a:spcPts val="2160"/>
                </a:lnSpc>
              </a:pPr>
            </a:p>
          </p:txBody>
        </p:sp>
      </p:grpSp>
      <p:sp>
        <p:nvSpPr>
          <p:cNvPr name="AutoShape 8" id="8"/>
          <p:cNvSpPr/>
          <p:nvPr/>
        </p:nvSpPr>
        <p:spPr>
          <a:xfrm>
            <a:off x="1887895" y="3880400"/>
            <a:ext cx="909911" cy="0"/>
          </a:xfrm>
          <a:prstGeom prst="line">
            <a:avLst/>
          </a:prstGeom>
          <a:ln cap="rnd" w="38100">
            <a:solidFill>
              <a:srgbClr val="0CC0DF"/>
            </a:solidFill>
            <a:prstDash val="solid"/>
            <a:headEnd type="none" len="sm" w="sm"/>
            <a:tailEnd type="none" len="sm" w="sm"/>
          </a:ln>
        </p:spPr>
      </p:sp>
      <p:grpSp>
        <p:nvGrpSpPr>
          <p:cNvPr name="Group 9" id="9"/>
          <p:cNvGrpSpPr/>
          <p:nvPr/>
        </p:nvGrpSpPr>
        <p:grpSpPr>
          <a:xfrm rot="0">
            <a:off x="15215090" y="1814524"/>
            <a:ext cx="3072910" cy="7184079"/>
            <a:chOff x="0" y="0"/>
            <a:chExt cx="312396" cy="730343"/>
          </a:xfrm>
        </p:grpSpPr>
        <p:sp>
          <p:nvSpPr>
            <p:cNvPr name="Freeform 10" id="10">
              <a:hlinkClick r:id="rId2" tooltip="https://www.kaggle.com/datasets/suraj520/cellular-network-analysis-dataset/data"/>
            </p:cNvPr>
            <p:cNvSpPr/>
            <p:nvPr/>
          </p:nvSpPr>
          <p:spPr>
            <a:xfrm flipH="false" flipV="false" rot="0">
              <a:off x="0" y="0"/>
              <a:ext cx="312396" cy="730343"/>
            </a:xfrm>
            <a:custGeom>
              <a:avLst/>
              <a:gdLst/>
              <a:ahLst/>
              <a:cxnLst/>
              <a:rect r="r" b="b" t="t" l="l"/>
              <a:pathLst>
                <a:path h="730343" w="312396">
                  <a:moveTo>
                    <a:pt x="0" y="0"/>
                  </a:moveTo>
                  <a:lnTo>
                    <a:pt x="312396" y="0"/>
                  </a:lnTo>
                  <a:lnTo>
                    <a:pt x="312396" y="730343"/>
                  </a:lnTo>
                  <a:lnTo>
                    <a:pt x="0" y="730343"/>
                  </a:lnTo>
                  <a:close/>
                </a:path>
              </a:pathLst>
            </a:custGeom>
            <a:solidFill>
              <a:srgbClr val="0A396D"/>
            </a:solidFill>
          </p:spPr>
        </p:sp>
        <p:sp>
          <p:nvSpPr>
            <p:cNvPr name="TextBox 11" id="11"/>
            <p:cNvSpPr txBox="true"/>
            <p:nvPr/>
          </p:nvSpPr>
          <p:spPr>
            <a:xfrm>
              <a:off x="0" y="0"/>
              <a:ext cx="312396" cy="730343"/>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6051363" y="8657161"/>
            <a:ext cx="1207937" cy="682883"/>
            <a:chOff x="0" y="0"/>
            <a:chExt cx="718872" cy="406400"/>
          </a:xfrm>
        </p:grpSpPr>
        <p:sp>
          <p:nvSpPr>
            <p:cNvPr name="Freeform 13" id="13"/>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14" id="14"/>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TextBox 15" id="15"/>
          <p:cNvSpPr txBox="true"/>
          <p:nvPr/>
        </p:nvSpPr>
        <p:spPr>
          <a:xfrm rot="0">
            <a:off x="1887895" y="2630592"/>
            <a:ext cx="8076938" cy="866775"/>
          </a:xfrm>
          <a:prstGeom prst="rect">
            <a:avLst/>
          </a:prstGeom>
        </p:spPr>
        <p:txBody>
          <a:bodyPr anchor="t" rtlCol="false" tIns="0" lIns="0" bIns="0" rIns="0">
            <a:spAutoFit/>
          </a:bodyPr>
          <a:lstStyle/>
          <a:p>
            <a:pPr algn="l">
              <a:lnSpc>
                <a:spcPts val="6600"/>
              </a:lnSpc>
            </a:pPr>
            <a:r>
              <a:rPr lang="en-US" sz="6000">
                <a:solidFill>
                  <a:srgbClr val="0A396D"/>
                </a:solidFill>
                <a:latin typeface="League Spartan"/>
              </a:rPr>
              <a:t>Tujuan Penelitian</a:t>
            </a:r>
          </a:p>
        </p:txBody>
      </p:sp>
      <p:sp>
        <p:nvSpPr>
          <p:cNvPr name="Freeform 16" id="16"/>
          <p:cNvSpPr/>
          <p:nvPr/>
        </p:nvSpPr>
        <p:spPr>
          <a:xfrm flipH="false" flipV="true" rot="0">
            <a:off x="15215090" y="8215998"/>
            <a:ext cx="782605" cy="782605"/>
          </a:xfrm>
          <a:custGeom>
            <a:avLst/>
            <a:gdLst/>
            <a:ahLst/>
            <a:cxnLst/>
            <a:rect r="r" b="b" t="t" l="l"/>
            <a:pathLst>
              <a:path h="782605" w="782605">
                <a:moveTo>
                  <a:pt x="0" y="782605"/>
                </a:moveTo>
                <a:lnTo>
                  <a:pt x="782605" y="782605"/>
                </a:lnTo>
                <a:lnTo>
                  <a:pt x="782605" y="0"/>
                </a:lnTo>
                <a:lnTo>
                  <a:pt x="0" y="0"/>
                </a:lnTo>
                <a:lnTo>
                  <a:pt x="0" y="78260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9718303" y="1814524"/>
            <a:ext cx="4873102" cy="48731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20" id="20"/>
          <p:cNvGrpSpPr>
            <a:grpSpLocks noChangeAspect="true"/>
          </p:cNvGrpSpPr>
          <p:nvPr/>
        </p:nvGrpSpPr>
        <p:grpSpPr>
          <a:xfrm rot="0">
            <a:off x="9964833" y="2061063"/>
            <a:ext cx="4380041" cy="4380023"/>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06" t="0" r="-24906" b="0"/>
              </a:stretch>
            </a:blipFill>
          </p:spPr>
        </p:sp>
      </p:grpSp>
      <p:sp>
        <p:nvSpPr>
          <p:cNvPr name="TextBox 22" id="22"/>
          <p:cNvSpPr txBox="true"/>
          <p:nvPr/>
        </p:nvSpPr>
        <p:spPr>
          <a:xfrm rot="0">
            <a:off x="1887895" y="2179726"/>
            <a:ext cx="5307321" cy="260350"/>
          </a:xfrm>
          <a:prstGeom prst="rect">
            <a:avLst/>
          </a:prstGeom>
        </p:spPr>
        <p:txBody>
          <a:bodyPr anchor="t" rtlCol="false" tIns="0" lIns="0" bIns="0" rIns="0">
            <a:spAutoFit/>
          </a:bodyPr>
          <a:lstStyle/>
          <a:p>
            <a:pPr algn="l">
              <a:lnSpc>
                <a:spcPts val="2000"/>
              </a:lnSpc>
            </a:pPr>
            <a:r>
              <a:rPr lang="en-US" sz="2000">
                <a:solidFill>
                  <a:srgbClr val="000000"/>
                </a:solidFill>
                <a:latin typeface="Montserrat"/>
              </a:rPr>
              <a:t>TOPIK PEMBAHASAN</a:t>
            </a:r>
          </a:p>
        </p:txBody>
      </p:sp>
      <p:sp>
        <p:nvSpPr>
          <p:cNvPr name="TextBox 23" id="23"/>
          <p:cNvSpPr txBox="true"/>
          <p:nvPr/>
        </p:nvSpPr>
        <p:spPr>
          <a:xfrm rot="0">
            <a:off x="8634670" y="7232429"/>
            <a:ext cx="4694364" cy="742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a:rPr>
              <a:t>Prediksi Pemetaan Infrastruktur berdasarkan Klasifikasi tingkat QoS.</a:t>
            </a:r>
          </a:p>
        </p:txBody>
      </p:sp>
      <p:sp>
        <p:nvSpPr>
          <p:cNvPr name="TextBox 24" id="24"/>
          <p:cNvSpPr txBox="true"/>
          <p:nvPr/>
        </p:nvSpPr>
        <p:spPr>
          <a:xfrm rot="0">
            <a:off x="8634670" y="6744775"/>
            <a:ext cx="3471740" cy="320675"/>
          </a:xfrm>
          <a:prstGeom prst="rect">
            <a:avLst/>
          </a:prstGeom>
        </p:spPr>
        <p:txBody>
          <a:bodyPr anchor="t" rtlCol="false" tIns="0" lIns="0" bIns="0" rIns="0">
            <a:spAutoFit/>
          </a:bodyPr>
          <a:lstStyle/>
          <a:p>
            <a:pPr algn="l">
              <a:lnSpc>
                <a:spcPts val="2499"/>
              </a:lnSpc>
            </a:pPr>
            <a:r>
              <a:rPr lang="en-US" sz="2499">
                <a:solidFill>
                  <a:srgbClr val="0A396D"/>
                </a:solidFill>
                <a:latin typeface="Montserrat Bold"/>
              </a:rPr>
              <a:t>Tujuan Kedua</a:t>
            </a:r>
          </a:p>
        </p:txBody>
      </p:sp>
      <p:sp>
        <p:nvSpPr>
          <p:cNvPr name="TextBox 25" id="25"/>
          <p:cNvSpPr txBox="true"/>
          <p:nvPr/>
        </p:nvSpPr>
        <p:spPr>
          <a:xfrm rot="0">
            <a:off x="2427381" y="7232429"/>
            <a:ext cx="4655377" cy="742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rPr>
              <a:t>Klasifikasi tingkat QoS, dan melakukan Pemetaan.</a:t>
            </a:r>
          </a:p>
        </p:txBody>
      </p:sp>
      <p:sp>
        <p:nvSpPr>
          <p:cNvPr name="TextBox 26" id="26"/>
          <p:cNvSpPr txBox="true"/>
          <p:nvPr/>
        </p:nvSpPr>
        <p:spPr>
          <a:xfrm rot="0">
            <a:off x="2427381" y="6744775"/>
            <a:ext cx="3471740" cy="320675"/>
          </a:xfrm>
          <a:prstGeom prst="rect">
            <a:avLst/>
          </a:prstGeom>
        </p:spPr>
        <p:txBody>
          <a:bodyPr anchor="t" rtlCol="false" tIns="0" lIns="0" bIns="0" rIns="0">
            <a:spAutoFit/>
          </a:bodyPr>
          <a:lstStyle/>
          <a:p>
            <a:pPr algn="l">
              <a:lnSpc>
                <a:spcPts val="2499"/>
              </a:lnSpc>
            </a:pPr>
            <a:r>
              <a:rPr lang="en-US" sz="2499">
                <a:solidFill>
                  <a:srgbClr val="FFFFFF"/>
                </a:solidFill>
                <a:latin typeface="Montserrat Bold"/>
              </a:rPr>
              <a:t>Tujuan Pertama</a:t>
            </a:r>
          </a:p>
        </p:txBody>
      </p:sp>
      <p:sp>
        <p:nvSpPr>
          <p:cNvPr name="TextBox 27" id="27"/>
          <p:cNvSpPr txBox="true"/>
          <p:nvPr/>
        </p:nvSpPr>
        <p:spPr>
          <a:xfrm rot="0">
            <a:off x="1891324" y="4060091"/>
            <a:ext cx="7830407" cy="1885949"/>
          </a:xfrm>
          <a:prstGeom prst="rect">
            <a:avLst/>
          </a:prstGeom>
        </p:spPr>
        <p:txBody>
          <a:bodyPr anchor="t" rtlCol="false" tIns="0" lIns="0" bIns="0" rIns="0">
            <a:spAutoFit/>
          </a:bodyPr>
          <a:lstStyle/>
          <a:p>
            <a:pPr algn="l">
              <a:lnSpc>
                <a:spcPts val="3000"/>
              </a:lnSpc>
            </a:pPr>
            <a:r>
              <a:rPr lang="en-US" sz="2000">
                <a:solidFill>
                  <a:srgbClr val="000000"/>
                </a:solidFill>
                <a:latin typeface="Montserrat"/>
              </a:rPr>
              <a:t>Quality of Service (QoS) menjadi aspek kritis dalam mengukur dan memastikan kualitas layanan jaringan. QoS mencakup parameter seperti kecepatan transmisi data, keterlambatan (latency), ketidaksempurnaan (jitter), dan keandalan koneksi. </a:t>
            </a:r>
          </a:p>
        </p:txBody>
      </p:sp>
      <p:sp>
        <p:nvSpPr>
          <p:cNvPr name="TextBox 28" id="28"/>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026856"/>
            <a:ext cx="909911" cy="0"/>
          </a:xfrm>
          <a:prstGeom prst="line">
            <a:avLst/>
          </a:prstGeom>
          <a:ln cap="rnd" w="38100">
            <a:solidFill>
              <a:srgbClr val="0CC0DF"/>
            </a:solidFill>
            <a:prstDash val="solid"/>
            <a:headEnd type="none" len="sm" w="sm"/>
            <a:tailEnd type="none" len="sm" w="sm"/>
          </a:ln>
        </p:spPr>
      </p:sp>
      <p:sp>
        <p:nvSpPr>
          <p:cNvPr name="Freeform 3" id="3"/>
          <p:cNvSpPr/>
          <p:nvPr/>
        </p:nvSpPr>
        <p:spPr>
          <a:xfrm flipH="false" flipV="false" rot="0">
            <a:off x="1028700" y="2665031"/>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5264804"/>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551206" y="1866545"/>
            <a:ext cx="4736794" cy="8420455"/>
            <a:chOff x="0" y="0"/>
            <a:chExt cx="1555613" cy="2765366"/>
          </a:xfrm>
        </p:grpSpPr>
        <p:sp>
          <p:nvSpPr>
            <p:cNvPr name="Freeform 6" id="6"/>
            <p:cNvSpPr/>
            <p:nvPr/>
          </p:nvSpPr>
          <p:spPr>
            <a:xfrm flipH="false" flipV="false" rot="0">
              <a:off x="0" y="0"/>
              <a:ext cx="1555613" cy="2765366"/>
            </a:xfrm>
            <a:custGeom>
              <a:avLst/>
              <a:gdLst/>
              <a:ahLst/>
              <a:cxnLst/>
              <a:rect r="r" b="b" t="t" l="l"/>
              <a:pathLst>
                <a:path h="2765366" w="1555613">
                  <a:moveTo>
                    <a:pt x="0" y="0"/>
                  </a:moveTo>
                  <a:lnTo>
                    <a:pt x="1555613" y="0"/>
                  </a:lnTo>
                  <a:lnTo>
                    <a:pt x="1555613" y="2765366"/>
                  </a:lnTo>
                  <a:lnTo>
                    <a:pt x="0" y="2765366"/>
                  </a:lnTo>
                  <a:close/>
                </a:path>
              </a:pathLst>
            </a:custGeom>
            <a:solidFill>
              <a:srgbClr val="0A396D"/>
            </a:solidFill>
          </p:spPr>
        </p:sp>
        <p:sp>
          <p:nvSpPr>
            <p:cNvPr name="TextBox 7" id="7"/>
            <p:cNvSpPr txBox="true"/>
            <p:nvPr/>
          </p:nvSpPr>
          <p:spPr>
            <a:xfrm>
              <a:off x="0" y="0"/>
              <a:ext cx="1555613" cy="2765366"/>
            </a:xfrm>
            <a:prstGeom prst="rect">
              <a:avLst/>
            </a:prstGeom>
          </p:spPr>
          <p:txBody>
            <a:bodyPr anchor="ctr" rtlCol="false" tIns="50800" lIns="50800" bIns="50800" rIns="50800"/>
            <a:lstStyle/>
            <a:p>
              <a:pPr algn="ctr">
                <a:lnSpc>
                  <a:spcPts val="2160"/>
                </a:lnSpc>
              </a:pPr>
            </a:p>
          </p:txBody>
        </p:sp>
      </p:grpSp>
      <p:grpSp>
        <p:nvGrpSpPr>
          <p:cNvPr name="Group 8" id="8"/>
          <p:cNvGrpSpPr/>
          <p:nvPr/>
        </p:nvGrpSpPr>
        <p:grpSpPr>
          <a:xfrm rot="0">
            <a:off x="10931055" y="507517"/>
            <a:ext cx="7356945" cy="6204468"/>
            <a:chOff x="0" y="0"/>
            <a:chExt cx="9809260" cy="8272624"/>
          </a:xfrm>
        </p:grpSpPr>
        <p:pic>
          <p:nvPicPr>
            <p:cNvPr name="Picture 9" id="9"/>
            <p:cNvPicPr>
              <a:picLocks noChangeAspect="true"/>
            </p:cNvPicPr>
            <p:nvPr/>
          </p:nvPicPr>
          <p:blipFill>
            <a:blip r:embed="rId4"/>
            <a:srcRect l="10840" t="0" r="32992" b="0"/>
            <a:stretch>
              <a:fillRect/>
            </a:stretch>
          </p:blipFill>
          <p:spPr>
            <a:xfrm flipH="false" flipV="false">
              <a:off x="0" y="0"/>
              <a:ext cx="9809260" cy="8272624"/>
            </a:xfrm>
            <a:prstGeom prst="rect">
              <a:avLst/>
            </a:prstGeom>
          </p:spPr>
        </p:pic>
      </p:grpSp>
      <p:grpSp>
        <p:nvGrpSpPr>
          <p:cNvPr name="Group 10" id="10"/>
          <p:cNvGrpSpPr/>
          <p:nvPr/>
        </p:nvGrpSpPr>
        <p:grpSpPr>
          <a:xfrm rot="0">
            <a:off x="16051363" y="8657161"/>
            <a:ext cx="1207937" cy="682883"/>
            <a:chOff x="0" y="0"/>
            <a:chExt cx="718872" cy="406400"/>
          </a:xfrm>
        </p:grpSpPr>
        <p:sp>
          <p:nvSpPr>
            <p:cNvPr name="Freeform 11" id="11"/>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12" id="12"/>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13" id="13"/>
          <p:cNvSpPr/>
          <p:nvPr/>
        </p:nvSpPr>
        <p:spPr>
          <a:xfrm flipH="false" flipV="true" rot="0">
            <a:off x="10931055" y="5088645"/>
            <a:ext cx="1623340" cy="1623340"/>
          </a:xfrm>
          <a:custGeom>
            <a:avLst/>
            <a:gdLst/>
            <a:ahLst/>
            <a:cxnLst/>
            <a:rect r="r" b="b" t="t" l="l"/>
            <a:pathLst>
              <a:path h="1623340" w="1623340">
                <a:moveTo>
                  <a:pt x="0" y="1623340"/>
                </a:moveTo>
                <a:lnTo>
                  <a:pt x="1623340" y="1623340"/>
                </a:lnTo>
                <a:lnTo>
                  <a:pt x="1623340" y="0"/>
                </a:lnTo>
                <a:lnTo>
                  <a:pt x="0" y="0"/>
                </a:lnTo>
                <a:lnTo>
                  <a:pt x="0" y="16233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8700" y="1085850"/>
            <a:ext cx="8461470" cy="774700"/>
          </a:xfrm>
          <a:prstGeom prst="rect">
            <a:avLst/>
          </a:prstGeom>
        </p:spPr>
        <p:txBody>
          <a:bodyPr anchor="t" rtlCol="false" tIns="0" lIns="0" bIns="0" rIns="0">
            <a:spAutoFit/>
          </a:bodyPr>
          <a:lstStyle/>
          <a:p>
            <a:pPr algn="l">
              <a:lnSpc>
                <a:spcPts val="6049"/>
              </a:lnSpc>
            </a:pPr>
            <a:r>
              <a:rPr lang="en-US" sz="5499">
                <a:solidFill>
                  <a:srgbClr val="0A396D"/>
                </a:solidFill>
                <a:latin typeface="League Spartan"/>
              </a:rPr>
              <a:t>Pemilihan Datasets</a:t>
            </a:r>
          </a:p>
        </p:txBody>
      </p:sp>
      <p:sp>
        <p:nvSpPr>
          <p:cNvPr name="TextBox 15" id="15"/>
          <p:cNvSpPr txBox="true"/>
          <p:nvPr/>
        </p:nvSpPr>
        <p:spPr>
          <a:xfrm rot="0">
            <a:off x="1938611" y="2607881"/>
            <a:ext cx="7364410" cy="2266949"/>
          </a:xfrm>
          <a:prstGeom prst="rect">
            <a:avLst/>
          </a:prstGeom>
        </p:spPr>
        <p:txBody>
          <a:bodyPr anchor="t" rtlCol="false" tIns="0" lIns="0" bIns="0" rIns="0">
            <a:spAutoFit/>
          </a:bodyPr>
          <a:lstStyle/>
          <a:p>
            <a:pPr algn="l">
              <a:lnSpc>
                <a:spcPts val="3000"/>
              </a:lnSpc>
            </a:pPr>
            <a:r>
              <a:rPr lang="en-US" sz="2000">
                <a:solidFill>
                  <a:srgbClr val="000000"/>
                </a:solidFill>
                <a:latin typeface="Montserrat"/>
              </a:rPr>
              <a:t>Pada Datasets terdapat beberapa kategori dan object yang bisa dijadikan sebagai acuan untuk menentukan QoS jaringan sebuah Local. Setelah QoS dapat dihasilkan, Model ML dapat memberikan saran berupa Pemetaan Infrastruktur dimana nanti Pemetaan ini akan berguna untuk membantu Local yang QoS nya tergolong kecil.</a:t>
            </a:r>
          </a:p>
        </p:txBody>
      </p:sp>
      <p:sp>
        <p:nvSpPr>
          <p:cNvPr name="TextBox 16" id="16"/>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03</a:t>
            </a:r>
          </a:p>
        </p:txBody>
      </p:sp>
      <p:sp>
        <p:nvSpPr>
          <p:cNvPr name="TextBox 17" id="17"/>
          <p:cNvSpPr txBox="true"/>
          <p:nvPr/>
        </p:nvSpPr>
        <p:spPr>
          <a:xfrm rot="0">
            <a:off x="1028700" y="8909050"/>
            <a:ext cx="4625621" cy="349250"/>
          </a:xfrm>
          <a:prstGeom prst="rect">
            <a:avLst/>
          </a:prstGeom>
        </p:spPr>
        <p:txBody>
          <a:bodyPr anchor="t" rtlCol="false" tIns="0" lIns="0" bIns="0" rIns="0">
            <a:spAutoFit/>
          </a:bodyPr>
          <a:lstStyle/>
          <a:p>
            <a:pPr algn="l">
              <a:lnSpc>
                <a:spcPts val="2800"/>
              </a:lnSpc>
            </a:pPr>
            <a:r>
              <a:rPr lang="en-US" sz="2000" u="sng">
                <a:solidFill>
                  <a:srgbClr val="0A396D"/>
                </a:solidFill>
                <a:latin typeface="Montserrat Classic"/>
                <a:hlinkClick r:id="rId7" tooltip="https://www.kaggle.com/datasets/suraj520/cellular-network-analysis-dataset/data"/>
              </a:rPr>
              <a:t>LINK DATASETS</a:t>
            </a:r>
          </a:p>
        </p:txBody>
      </p:sp>
      <p:grpSp>
        <p:nvGrpSpPr>
          <p:cNvPr name="Group 18" id="18"/>
          <p:cNvGrpSpPr/>
          <p:nvPr/>
        </p:nvGrpSpPr>
        <p:grpSpPr>
          <a:xfrm rot="0">
            <a:off x="8321017" y="6281103"/>
            <a:ext cx="6988638" cy="3706137"/>
            <a:chOff x="0" y="0"/>
            <a:chExt cx="1840629" cy="976102"/>
          </a:xfrm>
        </p:grpSpPr>
        <p:sp>
          <p:nvSpPr>
            <p:cNvPr name="Freeform 19" id="19"/>
            <p:cNvSpPr/>
            <p:nvPr/>
          </p:nvSpPr>
          <p:spPr>
            <a:xfrm flipH="false" flipV="false" rot="0">
              <a:off x="0" y="0"/>
              <a:ext cx="1840629" cy="976102"/>
            </a:xfrm>
            <a:custGeom>
              <a:avLst/>
              <a:gdLst/>
              <a:ahLst/>
              <a:cxnLst/>
              <a:rect r="r" b="b" t="t" l="l"/>
              <a:pathLst>
                <a:path h="976102" w="1840629">
                  <a:moveTo>
                    <a:pt x="23264" y="0"/>
                  </a:moveTo>
                  <a:lnTo>
                    <a:pt x="1817365" y="0"/>
                  </a:lnTo>
                  <a:cubicBezTo>
                    <a:pt x="1830213" y="0"/>
                    <a:pt x="1840629" y="10415"/>
                    <a:pt x="1840629" y="23264"/>
                  </a:cubicBezTo>
                  <a:lnTo>
                    <a:pt x="1840629" y="952838"/>
                  </a:lnTo>
                  <a:cubicBezTo>
                    <a:pt x="1840629" y="959008"/>
                    <a:pt x="1838178" y="964925"/>
                    <a:pt x="1833815" y="969288"/>
                  </a:cubicBezTo>
                  <a:cubicBezTo>
                    <a:pt x="1829452" y="973651"/>
                    <a:pt x="1823535" y="976102"/>
                    <a:pt x="1817365" y="976102"/>
                  </a:cubicBezTo>
                  <a:lnTo>
                    <a:pt x="23264" y="976102"/>
                  </a:lnTo>
                  <a:cubicBezTo>
                    <a:pt x="10415" y="976102"/>
                    <a:pt x="0" y="965686"/>
                    <a:pt x="0" y="952838"/>
                  </a:cubicBezTo>
                  <a:lnTo>
                    <a:pt x="0" y="23264"/>
                  </a:lnTo>
                  <a:cubicBezTo>
                    <a:pt x="0" y="10415"/>
                    <a:pt x="10415" y="0"/>
                    <a:pt x="23264" y="0"/>
                  </a:cubicBezTo>
                  <a:close/>
                </a:path>
              </a:pathLst>
            </a:custGeom>
            <a:solidFill>
              <a:srgbClr val="0CC0DF"/>
            </a:solidFill>
            <a:ln cap="rnd">
              <a:noFill/>
              <a:prstDash val="solid"/>
              <a:round/>
            </a:ln>
          </p:spPr>
        </p:sp>
        <p:sp>
          <p:nvSpPr>
            <p:cNvPr name="TextBox 20" id="20"/>
            <p:cNvSpPr txBox="true"/>
            <p:nvPr/>
          </p:nvSpPr>
          <p:spPr>
            <a:xfrm>
              <a:off x="0" y="0"/>
              <a:ext cx="1840629" cy="976102"/>
            </a:xfrm>
            <a:prstGeom prst="rect">
              <a:avLst/>
            </a:prstGeom>
          </p:spPr>
          <p:txBody>
            <a:bodyPr anchor="ctr" rtlCol="false" tIns="50800" lIns="50800" bIns="50800" rIns="50800"/>
            <a:lstStyle/>
            <a:p>
              <a:pPr algn="ctr">
                <a:lnSpc>
                  <a:spcPts val="2160"/>
                </a:lnSpc>
              </a:pPr>
            </a:p>
          </p:txBody>
        </p:sp>
      </p:grpSp>
      <p:sp>
        <p:nvSpPr>
          <p:cNvPr name="TextBox 21" id="21"/>
          <p:cNvSpPr txBox="true"/>
          <p:nvPr/>
        </p:nvSpPr>
        <p:spPr>
          <a:xfrm rot="0">
            <a:off x="8622507" y="6591122"/>
            <a:ext cx="6385658" cy="3028949"/>
          </a:xfrm>
          <a:prstGeom prst="rect">
            <a:avLst/>
          </a:prstGeom>
        </p:spPr>
        <p:txBody>
          <a:bodyPr anchor="t" rtlCol="false" tIns="0" lIns="0" bIns="0" rIns="0">
            <a:spAutoFit/>
          </a:bodyPr>
          <a:lstStyle/>
          <a:p>
            <a:pPr algn="l">
              <a:lnSpc>
                <a:spcPts val="3000"/>
              </a:lnSpc>
            </a:pPr>
            <a:r>
              <a:rPr lang="en-US" sz="2000">
                <a:solidFill>
                  <a:srgbClr val="0A396D"/>
                </a:solidFill>
                <a:latin typeface="Montserrat Bold"/>
              </a:rPr>
              <a:t>Saya memilih dataset ini karena datasets ini memiliki variabel yang mendukung untuk menentukan QoS. Variabel seperti Latency, Signal Strenght dan Tipe Network dapat membantu dalam Menentukan Golongan QoS. Datasets ini juga memiliki Titik Koordinat yang mana nanti akan digunakan untuk Melakukan pembacaan dan pemetaan ulang.</a:t>
            </a:r>
          </a:p>
        </p:txBody>
      </p:sp>
      <p:sp>
        <p:nvSpPr>
          <p:cNvPr name="TextBox 22" id="22"/>
          <p:cNvSpPr txBox="true"/>
          <p:nvPr/>
        </p:nvSpPr>
        <p:spPr>
          <a:xfrm rot="0">
            <a:off x="1938611" y="5207654"/>
            <a:ext cx="7205389" cy="3790949"/>
          </a:xfrm>
          <a:prstGeom prst="rect">
            <a:avLst/>
          </a:prstGeom>
        </p:spPr>
        <p:txBody>
          <a:bodyPr anchor="t" rtlCol="false" tIns="0" lIns="0" bIns="0" rIns="0">
            <a:spAutoFit/>
          </a:bodyPr>
          <a:lstStyle/>
          <a:p>
            <a:pPr algn="l">
              <a:lnSpc>
                <a:spcPts val="3000"/>
              </a:lnSpc>
            </a:pPr>
            <a:r>
              <a:rPr lang="en-US" sz="2000">
                <a:solidFill>
                  <a:srgbClr val="000000"/>
                </a:solidFill>
                <a:latin typeface="Montserrat"/>
              </a:rPr>
              <a:t>Fitur yang dipilih adalah :</a:t>
            </a:r>
          </a:p>
          <a:p>
            <a:pPr algn="l">
              <a:lnSpc>
                <a:spcPts val="3000"/>
              </a:lnSpc>
            </a:pPr>
            <a:r>
              <a:rPr lang="en-US" sz="2000">
                <a:solidFill>
                  <a:srgbClr val="000000"/>
                </a:solidFill>
                <a:latin typeface="Montserrat"/>
              </a:rPr>
              <a:t>1. Network Type</a:t>
            </a:r>
          </a:p>
          <a:p>
            <a:pPr algn="l">
              <a:lnSpc>
                <a:spcPts val="3000"/>
              </a:lnSpc>
            </a:pPr>
            <a:r>
              <a:rPr lang="en-US" sz="2000">
                <a:solidFill>
                  <a:srgbClr val="000000"/>
                </a:solidFill>
                <a:latin typeface="Montserrat"/>
              </a:rPr>
              <a:t>2. Signal Strength</a:t>
            </a:r>
          </a:p>
          <a:p>
            <a:pPr algn="l">
              <a:lnSpc>
                <a:spcPts val="3000"/>
              </a:lnSpc>
            </a:pPr>
            <a:r>
              <a:rPr lang="en-US" sz="2000">
                <a:solidFill>
                  <a:srgbClr val="000000"/>
                </a:solidFill>
                <a:latin typeface="Montserrat"/>
              </a:rPr>
              <a:t>3. Data Throughput</a:t>
            </a:r>
          </a:p>
          <a:p>
            <a:pPr algn="l">
              <a:lnSpc>
                <a:spcPts val="3000"/>
              </a:lnSpc>
            </a:pPr>
            <a:r>
              <a:rPr lang="en-US" sz="2000">
                <a:solidFill>
                  <a:srgbClr val="000000"/>
                </a:solidFill>
                <a:latin typeface="Montserrat"/>
              </a:rPr>
              <a:t>4. Latency</a:t>
            </a:r>
          </a:p>
          <a:p>
            <a:pPr algn="l">
              <a:lnSpc>
                <a:spcPts val="3000"/>
              </a:lnSpc>
            </a:pPr>
          </a:p>
          <a:p>
            <a:pPr algn="l">
              <a:lnSpc>
                <a:spcPts val="3000"/>
              </a:lnSpc>
            </a:pPr>
            <a:r>
              <a:rPr lang="en-US" sz="2000">
                <a:solidFill>
                  <a:srgbClr val="000000"/>
                </a:solidFill>
                <a:latin typeface="Montserrat"/>
              </a:rPr>
              <a:t>Target yang dipilih adalah :</a:t>
            </a:r>
          </a:p>
          <a:p>
            <a:pPr algn="l">
              <a:lnSpc>
                <a:spcPts val="3000"/>
              </a:lnSpc>
            </a:pPr>
            <a:r>
              <a:rPr lang="en-US" sz="2000">
                <a:solidFill>
                  <a:srgbClr val="000000"/>
                </a:solidFill>
                <a:latin typeface="Montserrat"/>
              </a:rPr>
              <a:t>1. QoS (Untuk Model Regresi)</a:t>
            </a:r>
          </a:p>
          <a:p>
            <a:pPr algn="l">
              <a:lnSpc>
                <a:spcPts val="3000"/>
              </a:lnSpc>
            </a:pPr>
            <a:r>
              <a:rPr lang="en-US" sz="2000">
                <a:solidFill>
                  <a:srgbClr val="000000"/>
                </a:solidFill>
                <a:latin typeface="Montserrat"/>
              </a:rPr>
              <a:t>2. QoS_Category (Untuk Model Classifier)</a:t>
            </a:r>
          </a:p>
          <a:p>
            <a:pPr algn="l">
              <a:lnSpc>
                <a:spcPts val="30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33274" y="2790425"/>
            <a:ext cx="952884"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678007" y="7154397"/>
            <a:ext cx="1609993" cy="3132603"/>
            <a:chOff x="0" y="0"/>
            <a:chExt cx="163674" cy="318464"/>
          </a:xfrm>
        </p:grpSpPr>
        <p:sp>
          <p:nvSpPr>
            <p:cNvPr name="Freeform 4" id="4"/>
            <p:cNvSpPr/>
            <p:nvPr/>
          </p:nvSpPr>
          <p:spPr>
            <a:xfrm flipH="false" flipV="false" rot="0">
              <a:off x="0" y="0"/>
              <a:ext cx="163674" cy="318465"/>
            </a:xfrm>
            <a:custGeom>
              <a:avLst/>
              <a:gdLst/>
              <a:ahLst/>
              <a:cxnLst/>
              <a:rect r="r" b="b" t="t" l="l"/>
              <a:pathLst>
                <a:path h="318465" w="163674">
                  <a:moveTo>
                    <a:pt x="0" y="0"/>
                  </a:moveTo>
                  <a:lnTo>
                    <a:pt x="163674" y="0"/>
                  </a:lnTo>
                  <a:lnTo>
                    <a:pt x="163674" y="318465"/>
                  </a:lnTo>
                  <a:lnTo>
                    <a:pt x="0" y="318465"/>
                  </a:lnTo>
                  <a:close/>
                </a:path>
              </a:pathLst>
            </a:custGeom>
            <a:solidFill>
              <a:srgbClr val="0A396D"/>
            </a:solidFill>
          </p:spPr>
        </p:sp>
        <p:sp>
          <p:nvSpPr>
            <p:cNvPr name="TextBox 5" id="5"/>
            <p:cNvSpPr txBox="true"/>
            <p:nvPr/>
          </p:nvSpPr>
          <p:spPr>
            <a:xfrm>
              <a:off x="0" y="0"/>
              <a:ext cx="163674" cy="31846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false" rot="0">
            <a:off x="16678007" y="7154397"/>
            <a:ext cx="782605" cy="782605"/>
          </a:xfrm>
          <a:custGeom>
            <a:avLst/>
            <a:gdLst/>
            <a:ahLst/>
            <a:cxnLst/>
            <a:rect r="r" b="b" t="t" l="l"/>
            <a:pathLst>
              <a:path h="782605" w="782605">
                <a:moveTo>
                  <a:pt x="0" y="0"/>
                </a:moveTo>
                <a:lnTo>
                  <a:pt x="782605" y="0"/>
                </a:lnTo>
                <a:lnTo>
                  <a:pt x="782605" y="782605"/>
                </a:lnTo>
                <a:lnTo>
                  <a:pt x="0" y="782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144000" y="1028700"/>
            <a:ext cx="7971165" cy="3220733"/>
          </a:xfrm>
          <a:custGeom>
            <a:avLst/>
            <a:gdLst/>
            <a:ahLst/>
            <a:cxnLst/>
            <a:rect r="r" b="b" t="t" l="l"/>
            <a:pathLst>
              <a:path h="3220733" w="7971165">
                <a:moveTo>
                  <a:pt x="0" y="0"/>
                </a:moveTo>
                <a:lnTo>
                  <a:pt x="7971165" y="0"/>
                </a:lnTo>
                <a:lnTo>
                  <a:pt x="7971165" y="3220733"/>
                </a:lnTo>
                <a:lnTo>
                  <a:pt x="0" y="3220733"/>
                </a:lnTo>
                <a:lnTo>
                  <a:pt x="0" y="0"/>
                </a:lnTo>
                <a:close/>
              </a:path>
            </a:pathLst>
          </a:custGeom>
          <a:blipFill>
            <a:blip r:embed="rId4"/>
            <a:stretch>
              <a:fillRect l="0" t="0" r="0" b="0"/>
            </a:stretch>
          </a:blipFill>
        </p:spPr>
      </p:sp>
      <p:sp>
        <p:nvSpPr>
          <p:cNvPr name="Freeform 11" id="11"/>
          <p:cNvSpPr/>
          <p:nvPr/>
        </p:nvSpPr>
        <p:spPr>
          <a:xfrm flipH="false" flipV="false" rot="0">
            <a:off x="1433274" y="3367951"/>
            <a:ext cx="7277691" cy="3085347"/>
          </a:xfrm>
          <a:custGeom>
            <a:avLst/>
            <a:gdLst/>
            <a:ahLst/>
            <a:cxnLst/>
            <a:rect r="r" b="b" t="t" l="l"/>
            <a:pathLst>
              <a:path h="3085347" w="7277691">
                <a:moveTo>
                  <a:pt x="0" y="0"/>
                </a:moveTo>
                <a:lnTo>
                  <a:pt x="7277691" y="0"/>
                </a:lnTo>
                <a:lnTo>
                  <a:pt x="7277691" y="3085346"/>
                </a:lnTo>
                <a:lnTo>
                  <a:pt x="0" y="3085346"/>
                </a:lnTo>
                <a:lnTo>
                  <a:pt x="0" y="0"/>
                </a:lnTo>
                <a:close/>
              </a:path>
            </a:pathLst>
          </a:custGeom>
          <a:blipFill>
            <a:blip r:embed="rId5"/>
            <a:stretch>
              <a:fillRect l="0" t="0" r="0" b="0"/>
            </a:stretch>
          </a:blipFill>
        </p:spPr>
      </p:sp>
      <p:sp>
        <p:nvSpPr>
          <p:cNvPr name="TextBox 12" id="12"/>
          <p:cNvSpPr txBox="true"/>
          <p:nvPr/>
        </p:nvSpPr>
        <p:spPr>
          <a:xfrm rot="0">
            <a:off x="1433274" y="1434926"/>
            <a:ext cx="5806966" cy="1034442"/>
          </a:xfrm>
          <a:prstGeom prst="rect">
            <a:avLst/>
          </a:prstGeom>
        </p:spPr>
        <p:txBody>
          <a:bodyPr anchor="t" rtlCol="false" tIns="0" lIns="0" bIns="0" rIns="0">
            <a:spAutoFit/>
          </a:bodyPr>
          <a:lstStyle/>
          <a:p>
            <a:pPr algn="l">
              <a:lnSpc>
                <a:spcPts val="4083"/>
              </a:lnSpc>
            </a:pPr>
            <a:r>
              <a:rPr lang="en-US" sz="3712">
                <a:solidFill>
                  <a:srgbClr val="0A396D"/>
                </a:solidFill>
                <a:latin typeface="League Spartan"/>
              </a:rPr>
              <a:t>Eksplorasi dan Pemahaman Data</a:t>
            </a:r>
          </a:p>
        </p:txBody>
      </p:sp>
      <p:sp>
        <p:nvSpPr>
          <p:cNvPr name="TextBox 13" id="13"/>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05</a:t>
            </a:r>
          </a:p>
        </p:txBody>
      </p:sp>
      <p:sp>
        <p:nvSpPr>
          <p:cNvPr name="TextBox 14" id="14"/>
          <p:cNvSpPr txBox="true"/>
          <p:nvPr/>
        </p:nvSpPr>
        <p:spPr>
          <a:xfrm rot="0">
            <a:off x="9144000" y="4192283"/>
            <a:ext cx="7971165" cy="3314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Bold"/>
              </a:rPr>
              <a:t>Distribusi Data Throughput pada Network Type</a:t>
            </a:r>
          </a:p>
        </p:txBody>
      </p:sp>
      <p:sp>
        <p:nvSpPr>
          <p:cNvPr name="TextBox 15" id="15"/>
          <p:cNvSpPr txBox="true"/>
          <p:nvPr/>
        </p:nvSpPr>
        <p:spPr>
          <a:xfrm rot="0">
            <a:off x="9144000" y="4715937"/>
            <a:ext cx="8099778" cy="34175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a:rPr>
              <a:t>Memvisualisasikan hubungan antara "Network Type" dan "Data Throughput (Mbps)" dalam DataFrame. Dimana dapat dilihat bahwa Network bertipe 5G sangat mendominasi dalam hal Data Throughputs atau Bandwidth.</a:t>
            </a:r>
          </a:p>
          <a:p>
            <a:pPr algn="l">
              <a:lnSpc>
                <a:spcPts val="2700"/>
              </a:lnSpc>
            </a:pPr>
          </a:p>
          <a:p>
            <a:pPr algn="l">
              <a:lnSpc>
                <a:spcPts val="2700"/>
              </a:lnSpc>
            </a:pPr>
            <a:r>
              <a:rPr lang="en-US" sz="1800">
                <a:solidFill>
                  <a:srgbClr val="000000"/>
                </a:solidFill>
                <a:latin typeface="Montserrat"/>
              </a:rPr>
              <a:t>Throughput data yang lebih rendah sangat terwakili, hal ini konsisten dengan jenis jaringan yang terlibat, terutama dengan 3G dan LTE.</a:t>
            </a:r>
          </a:p>
          <a:p>
            <a:pPr algn="l">
              <a:lnSpc>
                <a:spcPts val="2700"/>
              </a:lnSpc>
            </a:pPr>
            <a:r>
              <a:rPr lang="en-US" sz="1800">
                <a:solidFill>
                  <a:srgbClr val="000000"/>
                </a:solidFill>
                <a:latin typeface="Montserrat"/>
              </a:rPr>
              <a:t>Keempat jenis jaringan tersebut semuanya terwakili hampir sama (masing-masing hampir 25%).</a:t>
            </a:r>
          </a:p>
          <a:p>
            <a:pPr algn="l">
              <a:lnSpc>
                <a:spcPts val="2700"/>
              </a:lnSpc>
            </a:pPr>
          </a:p>
        </p:txBody>
      </p:sp>
      <p:sp>
        <p:nvSpPr>
          <p:cNvPr name="TextBox 16" id="16"/>
          <p:cNvSpPr txBox="true"/>
          <p:nvPr/>
        </p:nvSpPr>
        <p:spPr>
          <a:xfrm rot="0">
            <a:off x="1433274" y="6869430"/>
            <a:ext cx="7277691" cy="23888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a:rPr>
              <a:t>Latensi yang lebih tinggi dikaitkan dengan 3G dan LTE, dan latensi yang lebih rendah dikaitkan dengan 4G dan 5G, yang konsisten dengan sifat jenis jaringan tersebut. Tidak ditemukan temuan abnormal, misalnya tidak ditemukan latensi rendah untuk 3G dan tidak ditemukan latensi tinggi untuk 5G.</a:t>
            </a:r>
          </a:p>
          <a:p>
            <a:pPr algn="l">
              <a:lnSpc>
                <a:spcPts val="2700"/>
              </a:lnSpc>
            </a:pPr>
          </a:p>
        </p:txBody>
      </p:sp>
      <p:sp>
        <p:nvSpPr>
          <p:cNvPr name="TextBox 17" id="17"/>
          <p:cNvSpPr txBox="true"/>
          <p:nvPr/>
        </p:nvSpPr>
        <p:spPr>
          <a:xfrm rot="0">
            <a:off x="1433274" y="6396147"/>
            <a:ext cx="7971165" cy="3314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Bold"/>
              </a:rPr>
              <a:t>Distribusi Latency pada Network Type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33274" y="2790425"/>
            <a:ext cx="952884"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678007" y="7154397"/>
            <a:ext cx="1609993" cy="3132603"/>
            <a:chOff x="0" y="0"/>
            <a:chExt cx="163674" cy="318464"/>
          </a:xfrm>
        </p:grpSpPr>
        <p:sp>
          <p:nvSpPr>
            <p:cNvPr name="Freeform 4" id="4"/>
            <p:cNvSpPr/>
            <p:nvPr/>
          </p:nvSpPr>
          <p:spPr>
            <a:xfrm flipH="false" flipV="false" rot="0">
              <a:off x="0" y="0"/>
              <a:ext cx="163674" cy="318465"/>
            </a:xfrm>
            <a:custGeom>
              <a:avLst/>
              <a:gdLst/>
              <a:ahLst/>
              <a:cxnLst/>
              <a:rect r="r" b="b" t="t" l="l"/>
              <a:pathLst>
                <a:path h="318465" w="163674">
                  <a:moveTo>
                    <a:pt x="0" y="0"/>
                  </a:moveTo>
                  <a:lnTo>
                    <a:pt x="163674" y="0"/>
                  </a:lnTo>
                  <a:lnTo>
                    <a:pt x="163674" y="318465"/>
                  </a:lnTo>
                  <a:lnTo>
                    <a:pt x="0" y="318465"/>
                  </a:lnTo>
                  <a:close/>
                </a:path>
              </a:pathLst>
            </a:custGeom>
            <a:solidFill>
              <a:srgbClr val="0A396D"/>
            </a:solidFill>
          </p:spPr>
        </p:sp>
        <p:sp>
          <p:nvSpPr>
            <p:cNvPr name="TextBox 5" id="5"/>
            <p:cNvSpPr txBox="true"/>
            <p:nvPr/>
          </p:nvSpPr>
          <p:spPr>
            <a:xfrm>
              <a:off x="0" y="0"/>
              <a:ext cx="163674" cy="31846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false" rot="0">
            <a:off x="16678007" y="7154397"/>
            <a:ext cx="782605" cy="782605"/>
          </a:xfrm>
          <a:custGeom>
            <a:avLst/>
            <a:gdLst/>
            <a:ahLst/>
            <a:cxnLst/>
            <a:rect r="r" b="b" t="t" l="l"/>
            <a:pathLst>
              <a:path h="782605" w="782605">
                <a:moveTo>
                  <a:pt x="0" y="0"/>
                </a:moveTo>
                <a:lnTo>
                  <a:pt x="782605" y="0"/>
                </a:lnTo>
                <a:lnTo>
                  <a:pt x="782605" y="782605"/>
                </a:lnTo>
                <a:lnTo>
                  <a:pt x="0" y="782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33274" y="3114275"/>
            <a:ext cx="7277691" cy="3146963"/>
          </a:xfrm>
          <a:custGeom>
            <a:avLst/>
            <a:gdLst/>
            <a:ahLst/>
            <a:cxnLst/>
            <a:rect r="r" b="b" t="t" l="l"/>
            <a:pathLst>
              <a:path h="3146963" w="7277691">
                <a:moveTo>
                  <a:pt x="0" y="0"/>
                </a:moveTo>
                <a:lnTo>
                  <a:pt x="7277691" y="0"/>
                </a:lnTo>
                <a:lnTo>
                  <a:pt x="7277691" y="3146963"/>
                </a:lnTo>
                <a:lnTo>
                  <a:pt x="0" y="3146963"/>
                </a:lnTo>
                <a:lnTo>
                  <a:pt x="0" y="0"/>
                </a:lnTo>
                <a:close/>
              </a:path>
            </a:pathLst>
          </a:custGeom>
          <a:blipFill>
            <a:blip r:embed="rId4"/>
            <a:stretch>
              <a:fillRect l="0" t="0" r="0" b="0"/>
            </a:stretch>
          </a:blipFill>
        </p:spPr>
      </p:sp>
      <p:sp>
        <p:nvSpPr>
          <p:cNvPr name="Freeform 11" id="11"/>
          <p:cNvSpPr/>
          <p:nvPr/>
        </p:nvSpPr>
        <p:spPr>
          <a:xfrm flipH="false" flipV="false" rot="0">
            <a:off x="9140016" y="3221423"/>
            <a:ext cx="8103762" cy="3369034"/>
          </a:xfrm>
          <a:custGeom>
            <a:avLst/>
            <a:gdLst/>
            <a:ahLst/>
            <a:cxnLst/>
            <a:rect r="r" b="b" t="t" l="l"/>
            <a:pathLst>
              <a:path h="3369034" w="8103762">
                <a:moveTo>
                  <a:pt x="0" y="0"/>
                </a:moveTo>
                <a:lnTo>
                  <a:pt x="8103762" y="0"/>
                </a:lnTo>
                <a:lnTo>
                  <a:pt x="8103762" y="3369034"/>
                </a:lnTo>
                <a:lnTo>
                  <a:pt x="0" y="3369034"/>
                </a:lnTo>
                <a:lnTo>
                  <a:pt x="0" y="0"/>
                </a:lnTo>
                <a:close/>
              </a:path>
            </a:pathLst>
          </a:custGeom>
          <a:blipFill>
            <a:blip r:embed="rId5"/>
            <a:stretch>
              <a:fillRect l="0" t="0" r="0" b="-4071"/>
            </a:stretch>
          </a:blipFill>
        </p:spPr>
      </p:sp>
      <p:sp>
        <p:nvSpPr>
          <p:cNvPr name="TextBox 12" id="12"/>
          <p:cNvSpPr txBox="true"/>
          <p:nvPr/>
        </p:nvSpPr>
        <p:spPr>
          <a:xfrm rot="0">
            <a:off x="1433274" y="1434926"/>
            <a:ext cx="5806966" cy="1034442"/>
          </a:xfrm>
          <a:prstGeom prst="rect">
            <a:avLst/>
          </a:prstGeom>
        </p:spPr>
        <p:txBody>
          <a:bodyPr anchor="t" rtlCol="false" tIns="0" lIns="0" bIns="0" rIns="0">
            <a:spAutoFit/>
          </a:bodyPr>
          <a:lstStyle/>
          <a:p>
            <a:pPr algn="l">
              <a:lnSpc>
                <a:spcPts val="4083"/>
              </a:lnSpc>
            </a:pPr>
            <a:r>
              <a:rPr lang="en-US" sz="3712">
                <a:solidFill>
                  <a:srgbClr val="0A396D"/>
                </a:solidFill>
                <a:latin typeface="League Spartan"/>
              </a:rPr>
              <a:t>Eksplorasi dan Pemahaman Data</a:t>
            </a:r>
          </a:p>
        </p:txBody>
      </p:sp>
      <p:sp>
        <p:nvSpPr>
          <p:cNvPr name="TextBox 13" id="13"/>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06</a:t>
            </a:r>
          </a:p>
        </p:txBody>
      </p:sp>
      <p:sp>
        <p:nvSpPr>
          <p:cNvPr name="TextBox 14" id="14"/>
          <p:cNvSpPr txBox="true"/>
          <p:nvPr/>
        </p:nvSpPr>
        <p:spPr>
          <a:xfrm rot="0">
            <a:off x="9489447" y="6871329"/>
            <a:ext cx="7971165" cy="6743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Bold"/>
              </a:rPr>
              <a:t>Perbandingan Data Throughput vs Latency</a:t>
            </a:r>
          </a:p>
          <a:p>
            <a:pPr algn="l">
              <a:lnSpc>
                <a:spcPts val="2700"/>
              </a:lnSpc>
            </a:pPr>
          </a:p>
        </p:txBody>
      </p:sp>
      <p:sp>
        <p:nvSpPr>
          <p:cNvPr name="TextBox 15" id="15"/>
          <p:cNvSpPr txBox="true"/>
          <p:nvPr/>
        </p:nvSpPr>
        <p:spPr>
          <a:xfrm rot="0">
            <a:off x="1433274" y="6869430"/>
            <a:ext cx="7168853" cy="20459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a:rPr>
              <a:t>Menampilkan scatter plot yang memvisualisasikan hubungan antara "Locality" dan "Network Type" dalam DataFrame. Warna titik pada plot mencerminkan kategori "Locality". Ini menandakan hampir semua Local di uji pada semua Network Type.</a:t>
            </a:r>
          </a:p>
          <a:p>
            <a:pPr algn="l">
              <a:lnSpc>
                <a:spcPts val="2700"/>
              </a:lnSpc>
            </a:pPr>
          </a:p>
        </p:txBody>
      </p:sp>
      <p:sp>
        <p:nvSpPr>
          <p:cNvPr name="TextBox 16" id="16"/>
          <p:cNvSpPr txBox="true"/>
          <p:nvPr/>
        </p:nvSpPr>
        <p:spPr>
          <a:xfrm rot="0">
            <a:off x="1433274" y="6396147"/>
            <a:ext cx="7971165" cy="331470"/>
          </a:xfrm>
          <a:prstGeom prst="rect">
            <a:avLst/>
          </a:prstGeom>
        </p:spPr>
        <p:txBody>
          <a:bodyPr anchor="t" rtlCol="false" tIns="0" lIns="0" bIns="0" rIns="0">
            <a:spAutoFit/>
          </a:bodyPr>
          <a:lstStyle/>
          <a:p>
            <a:pPr algn="l">
              <a:lnSpc>
                <a:spcPts val="2700"/>
              </a:lnSpc>
            </a:pPr>
            <a:r>
              <a:rPr lang="en-US" sz="1800">
                <a:solidFill>
                  <a:srgbClr val="000000"/>
                </a:solidFill>
                <a:latin typeface="Montserrat Bold"/>
              </a:rPr>
              <a:t>Distribusi Network Type pada Locality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33274" y="2790425"/>
            <a:ext cx="952884"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678007" y="7154397"/>
            <a:ext cx="1609993" cy="3132603"/>
            <a:chOff x="0" y="0"/>
            <a:chExt cx="163674" cy="318464"/>
          </a:xfrm>
        </p:grpSpPr>
        <p:sp>
          <p:nvSpPr>
            <p:cNvPr name="Freeform 4" id="4"/>
            <p:cNvSpPr/>
            <p:nvPr/>
          </p:nvSpPr>
          <p:spPr>
            <a:xfrm flipH="false" flipV="false" rot="0">
              <a:off x="0" y="0"/>
              <a:ext cx="163674" cy="318465"/>
            </a:xfrm>
            <a:custGeom>
              <a:avLst/>
              <a:gdLst/>
              <a:ahLst/>
              <a:cxnLst/>
              <a:rect r="r" b="b" t="t" l="l"/>
              <a:pathLst>
                <a:path h="318465" w="163674">
                  <a:moveTo>
                    <a:pt x="0" y="0"/>
                  </a:moveTo>
                  <a:lnTo>
                    <a:pt x="163674" y="0"/>
                  </a:lnTo>
                  <a:lnTo>
                    <a:pt x="163674" y="318465"/>
                  </a:lnTo>
                  <a:lnTo>
                    <a:pt x="0" y="318465"/>
                  </a:lnTo>
                  <a:close/>
                </a:path>
              </a:pathLst>
            </a:custGeom>
            <a:solidFill>
              <a:srgbClr val="0A396D"/>
            </a:solidFill>
          </p:spPr>
        </p:sp>
        <p:sp>
          <p:nvSpPr>
            <p:cNvPr name="TextBox 5" id="5"/>
            <p:cNvSpPr txBox="true"/>
            <p:nvPr/>
          </p:nvSpPr>
          <p:spPr>
            <a:xfrm>
              <a:off x="0" y="0"/>
              <a:ext cx="163674" cy="31846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false" rot="0">
            <a:off x="16678007" y="7154397"/>
            <a:ext cx="782605" cy="782605"/>
          </a:xfrm>
          <a:custGeom>
            <a:avLst/>
            <a:gdLst/>
            <a:ahLst/>
            <a:cxnLst/>
            <a:rect r="r" b="b" t="t" l="l"/>
            <a:pathLst>
              <a:path h="782605" w="782605">
                <a:moveTo>
                  <a:pt x="0" y="0"/>
                </a:moveTo>
                <a:lnTo>
                  <a:pt x="782605" y="0"/>
                </a:lnTo>
                <a:lnTo>
                  <a:pt x="782605" y="782605"/>
                </a:lnTo>
                <a:lnTo>
                  <a:pt x="0" y="782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3746494" y="-1227601"/>
            <a:ext cx="5248855" cy="52488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13" id="13"/>
          <p:cNvGrpSpPr>
            <a:grpSpLocks noChangeAspect="true"/>
          </p:cNvGrpSpPr>
          <p:nvPr/>
        </p:nvGrpSpPr>
        <p:grpSpPr>
          <a:xfrm rot="0">
            <a:off x="14012034" y="-962052"/>
            <a:ext cx="4717775" cy="471775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0341" t="0" r="-20921" b="-13690"/>
              </a:stretch>
            </a:blipFill>
          </p:spPr>
        </p:sp>
      </p:grpSp>
      <p:sp>
        <p:nvSpPr>
          <p:cNvPr name="Freeform 15" id="15"/>
          <p:cNvSpPr/>
          <p:nvPr/>
        </p:nvSpPr>
        <p:spPr>
          <a:xfrm flipH="false" flipV="false" rot="0">
            <a:off x="1433274" y="3237645"/>
            <a:ext cx="6260524" cy="5329559"/>
          </a:xfrm>
          <a:custGeom>
            <a:avLst/>
            <a:gdLst/>
            <a:ahLst/>
            <a:cxnLst/>
            <a:rect r="r" b="b" t="t" l="l"/>
            <a:pathLst>
              <a:path h="5329559" w="6260524">
                <a:moveTo>
                  <a:pt x="0" y="0"/>
                </a:moveTo>
                <a:lnTo>
                  <a:pt x="6260524" y="0"/>
                </a:lnTo>
                <a:lnTo>
                  <a:pt x="6260524" y="5329559"/>
                </a:lnTo>
                <a:lnTo>
                  <a:pt x="0" y="5329559"/>
                </a:lnTo>
                <a:lnTo>
                  <a:pt x="0" y="0"/>
                </a:lnTo>
                <a:close/>
              </a:path>
            </a:pathLst>
          </a:custGeom>
          <a:blipFill>
            <a:blip r:embed="rId5"/>
            <a:stretch>
              <a:fillRect l="0" t="0" r="0" b="0"/>
            </a:stretch>
          </a:blipFill>
        </p:spPr>
      </p:sp>
      <p:sp>
        <p:nvSpPr>
          <p:cNvPr name="Freeform 16" id="16"/>
          <p:cNvSpPr/>
          <p:nvPr/>
        </p:nvSpPr>
        <p:spPr>
          <a:xfrm flipH="false" flipV="false" rot="0">
            <a:off x="7977565" y="3237645"/>
            <a:ext cx="6240522" cy="5329559"/>
          </a:xfrm>
          <a:custGeom>
            <a:avLst/>
            <a:gdLst/>
            <a:ahLst/>
            <a:cxnLst/>
            <a:rect r="r" b="b" t="t" l="l"/>
            <a:pathLst>
              <a:path h="5329559" w="6240522">
                <a:moveTo>
                  <a:pt x="0" y="0"/>
                </a:moveTo>
                <a:lnTo>
                  <a:pt x="6240522" y="0"/>
                </a:lnTo>
                <a:lnTo>
                  <a:pt x="6240522" y="5329559"/>
                </a:lnTo>
                <a:lnTo>
                  <a:pt x="0" y="5329559"/>
                </a:lnTo>
                <a:lnTo>
                  <a:pt x="0" y="0"/>
                </a:lnTo>
                <a:close/>
              </a:path>
            </a:pathLst>
          </a:custGeom>
          <a:blipFill>
            <a:blip r:embed="rId6"/>
            <a:stretch>
              <a:fillRect l="0" t="0" r="0" b="0"/>
            </a:stretch>
          </a:blipFill>
        </p:spPr>
      </p:sp>
      <p:sp>
        <p:nvSpPr>
          <p:cNvPr name="TextBox 17" id="17"/>
          <p:cNvSpPr txBox="true"/>
          <p:nvPr/>
        </p:nvSpPr>
        <p:spPr>
          <a:xfrm rot="0">
            <a:off x="1433274" y="1434926"/>
            <a:ext cx="5806966" cy="1034442"/>
          </a:xfrm>
          <a:prstGeom prst="rect">
            <a:avLst/>
          </a:prstGeom>
        </p:spPr>
        <p:txBody>
          <a:bodyPr anchor="t" rtlCol="false" tIns="0" lIns="0" bIns="0" rIns="0">
            <a:spAutoFit/>
          </a:bodyPr>
          <a:lstStyle/>
          <a:p>
            <a:pPr algn="l">
              <a:lnSpc>
                <a:spcPts val="4083"/>
              </a:lnSpc>
            </a:pPr>
            <a:r>
              <a:rPr lang="en-US" sz="3712">
                <a:solidFill>
                  <a:srgbClr val="0A396D"/>
                </a:solidFill>
                <a:latin typeface="League Spartan"/>
              </a:rPr>
              <a:t>Eksplorasi dan Pemahaman Data</a:t>
            </a:r>
          </a:p>
        </p:txBody>
      </p:sp>
      <p:sp>
        <p:nvSpPr>
          <p:cNvPr name="TextBox 18" id="18"/>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33274" y="2790425"/>
            <a:ext cx="952884"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678007" y="7154397"/>
            <a:ext cx="1609993" cy="3132603"/>
            <a:chOff x="0" y="0"/>
            <a:chExt cx="163674" cy="318464"/>
          </a:xfrm>
        </p:grpSpPr>
        <p:sp>
          <p:nvSpPr>
            <p:cNvPr name="Freeform 4" id="4"/>
            <p:cNvSpPr/>
            <p:nvPr/>
          </p:nvSpPr>
          <p:spPr>
            <a:xfrm flipH="false" flipV="false" rot="0">
              <a:off x="0" y="0"/>
              <a:ext cx="163674" cy="318465"/>
            </a:xfrm>
            <a:custGeom>
              <a:avLst/>
              <a:gdLst/>
              <a:ahLst/>
              <a:cxnLst/>
              <a:rect r="r" b="b" t="t" l="l"/>
              <a:pathLst>
                <a:path h="318465" w="163674">
                  <a:moveTo>
                    <a:pt x="0" y="0"/>
                  </a:moveTo>
                  <a:lnTo>
                    <a:pt x="163674" y="0"/>
                  </a:lnTo>
                  <a:lnTo>
                    <a:pt x="163674" y="318465"/>
                  </a:lnTo>
                  <a:lnTo>
                    <a:pt x="0" y="318465"/>
                  </a:lnTo>
                  <a:close/>
                </a:path>
              </a:pathLst>
            </a:custGeom>
            <a:solidFill>
              <a:srgbClr val="0A396D"/>
            </a:solidFill>
          </p:spPr>
        </p:sp>
        <p:sp>
          <p:nvSpPr>
            <p:cNvPr name="TextBox 5" id="5"/>
            <p:cNvSpPr txBox="true"/>
            <p:nvPr/>
          </p:nvSpPr>
          <p:spPr>
            <a:xfrm>
              <a:off x="0" y="0"/>
              <a:ext cx="163674" cy="31846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false" rot="0">
            <a:off x="16678007" y="7154397"/>
            <a:ext cx="782605" cy="782605"/>
          </a:xfrm>
          <a:custGeom>
            <a:avLst/>
            <a:gdLst/>
            <a:ahLst/>
            <a:cxnLst/>
            <a:rect r="r" b="b" t="t" l="l"/>
            <a:pathLst>
              <a:path h="782605" w="782605">
                <a:moveTo>
                  <a:pt x="0" y="0"/>
                </a:moveTo>
                <a:lnTo>
                  <a:pt x="782605" y="0"/>
                </a:lnTo>
                <a:lnTo>
                  <a:pt x="782605" y="782605"/>
                </a:lnTo>
                <a:lnTo>
                  <a:pt x="0" y="782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3746494" y="-1227601"/>
            <a:ext cx="5248855" cy="52488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13" id="13"/>
          <p:cNvGrpSpPr>
            <a:grpSpLocks noChangeAspect="true"/>
          </p:cNvGrpSpPr>
          <p:nvPr/>
        </p:nvGrpSpPr>
        <p:grpSpPr>
          <a:xfrm rot="0">
            <a:off x="14012034" y="-962052"/>
            <a:ext cx="4717775" cy="471775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0341" t="0" r="-20921" b="-13690"/>
              </a:stretch>
            </a:blipFill>
          </p:spPr>
        </p:sp>
      </p:grpSp>
      <p:sp>
        <p:nvSpPr>
          <p:cNvPr name="Freeform 15" id="15"/>
          <p:cNvSpPr/>
          <p:nvPr/>
        </p:nvSpPr>
        <p:spPr>
          <a:xfrm flipH="false" flipV="false" rot="0">
            <a:off x="1433274" y="3237645"/>
            <a:ext cx="6260524" cy="5329559"/>
          </a:xfrm>
          <a:custGeom>
            <a:avLst/>
            <a:gdLst/>
            <a:ahLst/>
            <a:cxnLst/>
            <a:rect r="r" b="b" t="t" l="l"/>
            <a:pathLst>
              <a:path h="5329559" w="6260524">
                <a:moveTo>
                  <a:pt x="0" y="0"/>
                </a:moveTo>
                <a:lnTo>
                  <a:pt x="6260524" y="0"/>
                </a:lnTo>
                <a:lnTo>
                  <a:pt x="6260524" y="5329559"/>
                </a:lnTo>
                <a:lnTo>
                  <a:pt x="0" y="5329559"/>
                </a:lnTo>
                <a:lnTo>
                  <a:pt x="0" y="0"/>
                </a:lnTo>
                <a:close/>
              </a:path>
            </a:pathLst>
          </a:custGeom>
          <a:blipFill>
            <a:blip r:embed="rId5"/>
            <a:stretch>
              <a:fillRect l="0" t="0" r="0" b="0"/>
            </a:stretch>
          </a:blipFill>
        </p:spPr>
      </p:sp>
      <p:sp>
        <p:nvSpPr>
          <p:cNvPr name="Freeform 16" id="16"/>
          <p:cNvSpPr/>
          <p:nvPr/>
        </p:nvSpPr>
        <p:spPr>
          <a:xfrm flipH="false" flipV="false" rot="0">
            <a:off x="7869537" y="3237645"/>
            <a:ext cx="6386805" cy="5329559"/>
          </a:xfrm>
          <a:custGeom>
            <a:avLst/>
            <a:gdLst/>
            <a:ahLst/>
            <a:cxnLst/>
            <a:rect r="r" b="b" t="t" l="l"/>
            <a:pathLst>
              <a:path h="5329559" w="6386805">
                <a:moveTo>
                  <a:pt x="0" y="0"/>
                </a:moveTo>
                <a:lnTo>
                  <a:pt x="6386805" y="0"/>
                </a:lnTo>
                <a:lnTo>
                  <a:pt x="6386805" y="5329559"/>
                </a:lnTo>
                <a:lnTo>
                  <a:pt x="0" y="5329559"/>
                </a:lnTo>
                <a:lnTo>
                  <a:pt x="0" y="0"/>
                </a:lnTo>
                <a:close/>
              </a:path>
            </a:pathLst>
          </a:custGeom>
          <a:blipFill>
            <a:blip r:embed="rId6"/>
            <a:stretch>
              <a:fillRect l="0" t="0" r="0" b="0"/>
            </a:stretch>
          </a:blipFill>
        </p:spPr>
      </p:sp>
      <p:sp>
        <p:nvSpPr>
          <p:cNvPr name="TextBox 17" id="17"/>
          <p:cNvSpPr txBox="true"/>
          <p:nvPr/>
        </p:nvSpPr>
        <p:spPr>
          <a:xfrm rot="0">
            <a:off x="1433274" y="1434926"/>
            <a:ext cx="5806966" cy="1034442"/>
          </a:xfrm>
          <a:prstGeom prst="rect">
            <a:avLst/>
          </a:prstGeom>
        </p:spPr>
        <p:txBody>
          <a:bodyPr anchor="t" rtlCol="false" tIns="0" lIns="0" bIns="0" rIns="0">
            <a:spAutoFit/>
          </a:bodyPr>
          <a:lstStyle/>
          <a:p>
            <a:pPr algn="l">
              <a:lnSpc>
                <a:spcPts val="4083"/>
              </a:lnSpc>
            </a:pPr>
            <a:r>
              <a:rPr lang="en-US" sz="3712">
                <a:solidFill>
                  <a:srgbClr val="0A396D"/>
                </a:solidFill>
                <a:latin typeface="League Spartan"/>
              </a:rPr>
              <a:t>Eksplorasi dan Pemahaman Data</a:t>
            </a:r>
          </a:p>
        </p:txBody>
      </p:sp>
      <p:sp>
        <p:nvSpPr>
          <p:cNvPr name="TextBox 18" id="18"/>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33274" y="2790425"/>
            <a:ext cx="952884" cy="0"/>
          </a:xfrm>
          <a:prstGeom prst="line">
            <a:avLst/>
          </a:prstGeom>
          <a:ln cap="rnd" w="38100">
            <a:solidFill>
              <a:srgbClr val="0CC0DF"/>
            </a:solidFill>
            <a:prstDash val="solid"/>
            <a:headEnd type="none" len="sm" w="sm"/>
            <a:tailEnd type="none" len="sm" w="sm"/>
          </a:ln>
        </p:spPr>
      </p:sp>
      <p:grpSp>
        <p:nvGrpSpPr>
          <p:cNvPr name="Group 3" id="3"/>
          <p:cNvGrpSpPr/>
          <p:nvPr/>
        </p:nvGrpSpPr>
        <p:grpSpPr>
          <a:xfrm rot="0">
            <a:off x="16678007" y="7154397"/>
            <a:ext cx="1609993" cy="3132603"/>
            <a:chOff x="0" y="0"/>
            <a:chExt cx="163674" cy="318464"/>
          </a:xfrm>
        </p:grpSpPr>
        <p:sp>
          <p:nvSpPr>
            <p:cNvPr name="Freeform 4" id="4"/>
            <p:cNvSpPr/>
            <p:nvPr/>
          </p:nvSpPr>
          <p:spPr>
            <a:xfrm flipH="false" flipV="false" rot="0">
              <a:off x="0" y="0"/>
              <a:ext cx="163674" cy="318465"/>
            </a:xfrm>
            <a:custGeom>
              <a:avLst/>
              <a:gdLst/>
              <a:ahLst/>
              <a:cxnLst/>
              <a:rect r="r" b="b" t="t" l="l"/>
              <a:pathLst>
                <a:path h="318465" w="163674">
                  <a:moveTo>
                    <a:pt x="0" y="0"/>
                  </a:moveTo>
                  <a:lnTo>
                    <a:pt x="163674" y="0"/>
                  </a:lnTo>
                  <a:lnTo>
                    <a:pt x="163674" y="318465"/>
                  </a:lnTo>
                  <a:lnTo>
                    <a:pt x="0" y="318465"/>
                  </a:lnTo>
                  <a:close/>
                </a:path>
              </a:pathLst>
            </a:custGeom>
            <a:solidFill>
              <a:srgbClr val="0A396D"/>
            </a:solidFill>
          </p:spPr>
        </p:sp>
        <p:sp>
          <p:nvSpPr>
            <p:cNvPr name="TextBox 5" id="5"/>
            <p:cNvSpPr txBox="true"/>
            <p:nvPr/>
          </p:nvSpPr>
          <p:spPr>
            <a:xfrm>
              <a:off x="0" y="0"/>
              <a:ext cx="163674" cy="318464"/>
            </a:xfrm>
            <a:prstGeom prst="rect">
              <a:avLst/>
            </a:prstGeom>
          </p:spPr>
          <p:txBody>
            <a:bodyPr anchor="ctr" rtlCol="false" tIns="50800" lIns="50800" bIns="50800" rIns="50800"/>
            <a:lstStyle/>
            <a:p>
              <a:pPr algn="ctr">
                <a:lnSpc>
                  <a:spcPts val="2160"/>
                </a:lnSpc>
              </a:pPr>
            </a:p>
          </p:txBody>
        </p:sp>
      </p:grpSp>
      <p:grpSp>
        <p:nvGrpSpPr>
          <p:cNvPr name="Group 6" id="6"/>
          <p:cNvGrpSpPr/>
          <p:nvPr/>
        </p:nvGrpSpPr>
        <p:grpSpPr>
          <a:xfrm rot="0">
            <a:off x="16051363" y="8657161"/>
            <a:ext cx="1207937" cy="682883"/>
            <a:chOff x="0" y="0"/>
            <a:chExt cx="718872" cy="406400"/>
          </a:xfrm>
        </p:grpSpPr>
        <p:sp>
          <p:nvSpPr>
            <p:cNvPr name="Freeform 7" id="7"/>
            <p:cNvSpPr/>
            <p:nvPr/>
          </p:nvSpPr>
          <p:spPr>
            <a:xfrm flipH="false" flipV="false" rot="0">
              <a:off x="0" y="0"/>
              <a:ext cx="718872" cy="406400"/>
            </a:xfrm>
            <a:custGeom>
              <a:avLst/>
              <a:gdLst/>
              <a:ahLst/>
              <a:cxnLst/>
              <a:rect r="r" b="b" t="t" l="l"/>
              <a:pathLst>
                <a:path h="406400" w="718872">
                  <a:moveTo>
                    <a:pt x="515672" y="0"/>
                  </a:moveTo>
                  <a:cubicBezTo>
                    <a:pt x="627897" y="0"/>
                    <a:pt x="718872" y="90976"/>
                    <a:pt x="718872" y="203200"/>
                  </a:cubicBezTo>
                  <a:cubicBezTo>
                    <a:pt x="718872" y="315424"/>
                    <a:pt x="627897" y="406400"/>
                    <a:pt x="515672" y="406400"/>
                  </a:cubicBezTo>
                  <a:lnTo>
                    <a:pt x="203200" y="406400"/>
                  </a:lnTo>
                  <a:cubicBezTo>
                    <a:pt x="90976" y="406400"/>
                    <a:pt x="0" y="315424"/>
                    <a:pt x="0" y="203200"/>
                  </a:cubicBezTo>
                  <a:cubicBezTo>
                    <a:pt x="0" y="90976"/>
                    <a:pt x="90976" y="0"/>
                    <a:pt x="203200" y="0"/>
                  </a:cubicBezTo>
                  <a:close/>
                </a:path>
              </a:pathLst>
            </a:custGeom>
            <a:solidFill>
              <a:srgbClr val="0CC0DF"/>
            </a:solidFill>
          </p:spPr>
        </p:sp>
        <p:sp>
          <p:nvSpPr>
            <p:cNvPr name="TextBox 8" id="8"/>
            <p:cNvSpPr txBox="true"/>
            <p:nvPr/>
          </p:nvSpPr>
          <p:spPr>
            <a:xfrm>
              <a:off x="0" y="0"/>
              <a:ext cx="718872" cy="406400"/>
            </a:xfrm>
            <a:prstGeom prst="rect">
              <a:avLst/>
            </a:prstGeom>
          </p:spPr>
          <p:txBody>
            <a:bodyPr anchor="ctr" rtlCol="false" tIns="50800" lIns="50800" bIns="50800" rIns="50800"/>
            <a:lstStyle/>
            <a:p>
              <a:pPr algn="ctr">
                <a:lnSpc>
                  <a:spcPts val="2160"/>
                </a:lnSpc>
              </a:pPr>
            </a:p>
          </p:txBody>
        </p:sp>
      </p:grpSp>
      <p:sp>
        <p:nvSpPr>
          <p:cNvPr name="Freeform 9" id="9"/>
          <p:cNvSpPr/>
          <p:nvPr/>
        </p:nvSpPr>
        <p:spPr>
          <a:xfrm flipH="false" flipV="false" rot="0">
            <a:off x="16678007" y="7154397"/>
            <a:ext cx="782605" cy="782605"/>
          </a:xfrm>
          <a:custGeom>
            <a:avLst/>
            <a:gdLst/>
            <a:ahLst/>
            <a:cxnLst/>
            <a:rect r="r" b="b" t="t" l="l"/>
            <a:pathLst>
              <a:path h="782605" w="782605">
                <a:moveTo>
                  <a:pt x="0" y="0"/>
                </a:moveTo>
                <a:lnTo>
                  <a:pt x="782605" y="0"/>
                </a:lnTo>
                <a:lnTo>
                  <a:pt x="782605" y="782605"/>
                </a:lnTo>
                <a:lnTo>
                  <a:pt x="0" y="782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3746494" y="-1227601"/>
            <a:ext cx="5248855" cy="52488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C0DF"/>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13" id="13"/>
          <p:cNvGrpSpPr>
            <a:grpSpLocks noChangeAspect="true"/>
          </p:cNvGrpSpPr>
          <p:nvPr/>
        </p:nvGrpSpPr>
        <p:grpSpPr>
          <a:xfrm rot="0">
            <a:off x="14012034" y="-962052"/>
            <a:ext cx="4717775" cy="471775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0341" t="0" r="-20921" b="-13690"/>
              </a:stretch>
            </a:blipFill>
          </p:spPr>
        </p:sp>
      </p:grpSp>
      <p:sp>
        <p:nvSpPr>
          <p:cNvPr name="Freeform 15" id="15"/>
          <p:cNvSpPr/>
          <p:nvPr/>
        </p:nvSpPr>
        <p:spPr>
          <a:xfrm flipH="false" flipV="false" rot="0">
            <a:off x="7934905" y="3239707"/>
            <a:ext cx="6251044" cy="5327497"/>
          </a:xfrm>
          <a:custGeom>
            <a:avLst/>
            <a:gdLst/>
            <a:ahLst/>
            <a:cxnLst/>
            <a:rect r="r" b="b" t="t" l="l"/>
            <a:pathLst>
              <a:path h="5327497" w="6251044">
                <a:moveTo>
                  <a:pt x="0" y="0"/>
                </a:moveTo>
                <a:lnTo>
                  <a:pt x="6251044" y="0"/>
                </a:lnTo>
                <a:lnTo>
                  <a:pt x="6251044" y="5327497"/>
                </a:lnTo>
                <a:lnTo>
                  <a:pt x="0" y="5327497"/>
                </a:lnTo>
                <a:lnTo>
                  <a:pt x="0" y="0"/>
                </a:lnTo>
                <a:close/>
              </a:path>
            </a:pathLst>
          </a:custGeom>
          <a:blipFill>
            <a:blip r:embed="rId5"/>
            <a:stretch>
              <a:fillRect l="0" t="0" r="0" b="0"/>
            </a:stretch>
          </a:blipFill>
        </p:spPr>
      </p:sp>
      <p:sp>
        <p:nvSpPr>
          <p:cNvPr name="Freeform 16" id="16"/>
          <p:cNvSpPr/>
          <p:nvPr/>
        </p:nvSpPr>
        <p:spPr>
          <a:xfrm flipH="false" flipV="false" rot="0">
            <a:off x="1443048" y="3241770"/>
            <a:ext cx="6275792" cy="5325434"/>
          </a:xfrm>
          <a:custGeom>
            <a:avLst/>
            <a:gdLst/>
            <a:ahLst/>
            <a:cxnLst/>
            <a:rect r="r" b="b" t="t" l="l"/>
            <a:pathLst>
              <a:path h="5325434" w="6275792">
                <a:moveTo>
                  <a:pt x="0" y="0"/>
                </a:moveTo>
                <a:lnTo>
                  <a:pt x="6275792" y="0"/>
                </a:lnTo>
                <a:lnTo>
                  <a:pt x="6275792" y="5325434"/>
                </a:lnTo>
                <a:lnTo>
                  <a:pt x="0" y="5325434"/>
                </a:lnTo>
                <a:lnTo>
                  <a:pt x="0" y="0"/>
                </a:lnTo>
                <a:close/>
              </a:path>
            </a:pathLst>
          </a:custGeom>
          <a:blipFill>
            <a:blip r:embed="rId6"/>
            <a:stretch>
              <a:fillRect l="0" t="0" r="0" b="0"/>
            </a:stretch>
          </a:blipFill>
        </p:spPr>
      </p:sp>
      <p:sp>
        <p:nvSpPr>
          <p:cNvPr name="TextBox 17" id="17"/>
          <p:cNvSpPr txBox="true"/>
          <p:nvPr/>
        </p:nvSpPr>
        <p:spPr>
          <a:xfrm rot="0">
            <a:off x="1433274" y="1434926"/>
            <a:ext cx="5806966" cy="1034442"/>
          </a:xfrm>
          <a:prstGeom prst="rect">
            <a:avLst/>
          </a:prstGeom>
        </p:spPr>
        <p:txBody>
          <a:bodyPr anchor="t" rtlCol="false" tIns="0" lIns="0" bIns="0" rIns="0">
            <a:spAutoFit/>
          </a:bodyPr>
          <a:lstStyle/>
          <a:p>
            <a:pPr algn="l">
              <a:lnSpc>
                <a:spcPts val="4083"/>
              </a:lnSpc>
            </a:pPr>
            <a:r>
              <a:rPr lang="en-US" sz="3712">
                <a:solidFill>
                  <a:srgbClr val="0A396D"/>
                </a:solidFill>
                <a:latin typeface="League Spartan"/>
              </a:rPr>
              <a:t>Eksplorasi dan Pemahaman Data</a:t>
            </a:r>
          </a:p>
        </p:txBody>
      </p:sp>
      <p:sp>
        <p:nvSpPr>
          <p:cNvPr name="TextBox 18" id="18"/>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004AAD"/>
                </a:solidFill>
                <a:latin typeface="Montserrat Classic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DAGEVyRHdPA</dc:identifier>
  <dcterms:modified xsi:type="dcterms:W3CDTF">2011-08-01T06:04:30Z</dcterms:modified>
  <cp:revision>1</cp:revision>
  <dc:title>Prak Machine Learning</dc:title>
</cp:coreProperties>
</file>